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3"/>
  </p:notesMasterIdLst>
  <p:handoutMasterIdLst>
    <p:handoutMasterId r:id="rId44"/>
  </p:handoutMasterIdLst>
  <p:sldIdLst>
    <p:sldId id="256" r:id="rId2"/>
    <p:sldId id="400" r:id="rId3"/>
    <p:sldId id="390" r:id="rId4"/>
    <p:sldId id="391" r:id="rId5"/>
    <p:sldId id="392" r:id="rId6"/>
    <p:sldId id="393" r:id="rId7"/>
    <p:sldId id="394" r:id="rId8"/>
    <p:sldId id="395" r:id="rId9"/>
    <p:sldId id="396" r:id="rId10"/>
    <p:sldId id="397" r:id="rId11"/>
    <p:sldId id="398" r:id="rId12"/>
    <p:sldId id="399" r:id="rId13"/>
    <p:sldId id="334" r:id="rId14"/>
    <p:sldId id="279" r:id="rId15"/>
    <p:sldId id="280" r:id="rId16"/>
    <p:sldId id="281" r:id="rId17"/>
    <p:sldId id="335" r:id="rId18"/>
    <p:sldId id="404" r:id="rId19"/>
    <p:sldId id="402" r:id="rId20"/>
    <p:sldId id="403" r:id="rId21"/>
    <p:sldId id="405" r:id="rId22"/>
    <p:sldId id="401" r:id="rId23"/>
    <p:sldId id="339" r:id="rId24"/>
    <p:sldId id="389" r:id="rId25"/>
    <p:sldId id="340" r:id="rId26"/>
    <p:sldId id="341" r:id="rId27"/>
    <p:sldId id="342" r:id="rId28"/>
    <p:sldId id="343" r:id="rId29"/>
    <p:sldId id="344" r:id="rId30"/>
    <p:sldId id="345" r:id="rId31"/>
    <p:sldId id="346" r:id="rId32"/>
    <p:sldId id="347" r:id="rId33"/>
    <p:sldId id="348" r:id="rId34"/>
    <p:sldId id="349" r:id="rId35"/>
    <p:sldId id="350" r:id="rId36"/>
    <p:sldId id="351" r:id="rId37"/>
    <p:sldId id="352" r:id="rId38"/>
    <p:sldId id="353" r:id="rId39"/>
    <p:sldId id="406" r:id="rId40"/>
    <p:sldId id="407" r:id="rId41"/>
    <p:sldId id="336"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BBE0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35" d="100"/>
          <a:sy n="135" d="100"/>
        </p:scale>
        <p:origin x="-104" y="-3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printerSettings" Target="printerSettings/printerSettings1.bin"/></Relationships>
</file>

<file path=ppt/charts/_rels/chart1.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lineMarker"/>
        <c:varyColors val="0"/>
        <c:ser>
          <c:idx val="0"/>
          <c:order val="0"/>
          <c:spPr>
            <a:ln w="47625">
              <a:noFill/>
            </a:ln>
          </c:spPr>
          <c:xVal>
            <c:numRef>
              <c:f>Sheet1!$F$8:$F$35</c:f>
              <c:numCache>
                <c:formatCode>General</c:formatCode>
                <c:ptCount val="28"/>
                <c:pt idx="0">
                  <c:v>0.5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pt idx="20">
                  <c:v>10.5</c:v>
                </c:pt>
                <c:pt idx="21">
                  <c:v>11.0</c:v>
                </c:pt>
                <c:pt idx="22">
                  <c:v>11.5</c:v>
                </c:pt>
                <c:pt idx="23">
                  <c:v>12.0</c:v>
                </c:pt>
                <c:pt idx="24">
                  <c:v>12.5</c:v>
                </c:pt>
                <c:pt idx="25">
                  <c:v>13.0</c:v>
                </c:pt>
                <c:pt idx="26">
                  <c:v>13.5</c:v>
                </c:pt>
                <c:pt idx="27">
                  <c:v>14.0</c:v>
                </c:pt>
              </c:numCache>
            </c:numRef>
          </c:xVal>
          <c:yVal>
            <c:numRef>
              <c:f>Sheet1!$G$8:$G$35</c:f>
              <c:numCache>
                <c:formatCode>General</c:formatCode>
                <c:ptCount val="28"/>
              </c:numCache>
            </c:numRef>
          </c:yVal>
          <c:smooth val="0"/>
        </c:ser>
        <c:dLbls>
          <c:showLegendKey val="0"/>
          <c:showVal val="0"/>
          <c:showCatName val="0"/>
          <c:showSerName val="0"/>
          <c:showPercent val="0"/>
          <c:showBubbleSize val="0"/>
        </c:dLbls>
        <c:axId val="-2065578536"/>
        <c:axId val="-2065576616"/>
      </c:scatterChart>
      <c:valAx>
        <c:axId val="-2065578536"/>
        <c:scaling>
          <c:logBase val="10.0"/>
          <c:orientation val="maxMin"/>
          <c:max val="100.0"/>
        </c:scaling>
        <c:delete val="0"/>
        <c:axPos val="b"/>
        <c:numFmt formatCode="General" sourceLinked="1"/>
        <c:majorTickMark val="cross"/>
        <c:minorTickMark val="out"/>
        <c:tickLblPos val="nextTo"/>
        <c:crossAx val="-2065576616"/>
        <c:crosses val="autoZero"/>
        <c:crossBetween val="midCat"/>
        <c:majorUnit val="1.0"/>
      </c:valAx>
      <c:valAx>
        <c:axId val="-2065576616"/>
        <c:scaling>
          <c:orientation val="minMax"/>
        </c:scaling>
        <c:delete val="1"/>
        <c:axPos val="r"/>
        <c:numFmt formatCode="General" sourceLinked="1"/>
        <c:majorTickMark val="out"/>
        <c:minorTickMark val="none"/>
        <c:tickLblPos val="nextTo"/>
        <c:crossAx val="-2065578536"/>
        <c:crosses val="autoZero"/>
        <c:crossBetween val="midCat"/>
      </c:valAx>
    </c:plotArea>
    <c:plotVisOnly val="1"/>
    <c:dispBlanksAs val="gap"/>
    <c:showDLblsOverMax val="0"/>
  </c:chart>
  <c:txPr>
    <a:bodyPr/>
    <a:lstStyle/>
    <a:p>
      <a:pPr>
        <a:defRPr sz="14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 Type="http://schemas.openxmlformats.org/officeDocument/2006/relationships/image" Target="../media/image21.png"/><Relationship Id="rId2" Type="http://schemas.openxmlformats.org/officeDocument/2006/relationships/image" Target="../media/image2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3B11D8-A7E4-EF43-B6E1-02D8D0F96BD3}" type="datetimeFigureOut">
              <a:rPr lang="en-US" smtClean="0"/>
              <a:t>04/04/16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D776B01-3F1A-864C-9BA8-1CC943366692}" type="slidenum">
              <a:rPr lang="en-US" smtClean="0"/>
              <a:t>‹#›</a:t>
            </a:fld>
            <a:endParaRPr lang="en-US"/>
          </a:p>
        </p:txBody>
      </p:sp>
    </p:spTree>
    <p:extLst>
      <p:ext uri="{BB962C8B-B14F-4D97-AF65-F5344CB8AC3E}">
        <p14:creationId xmlns:p14="http://schemas.microsoft.com/office/powerpoint/2010/main" val="2778769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2009DDE-F922-854C-BEFF-CE1DF0F32BA2}" type="datetimeFigureOut">
              <a:rPr lang="en-US" smtClean="0"/>
              <a:pPr/>
              <a:t>04/04/16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289D32-80BA-BD4E-980D-C6DBA696DFEF}" type="slidenum">
              <a:rPr lang="en-US" smtClean="0"/>
              <a:pPr/>
              <a:t>‹#›</a:t>
            </a:fld>
            <a:endParaRPr lang="en-US"/>
          </a:p>
        </p:txBody>
      </p:sp>
    </p:spTree>
    <p:extLst>
      <p:ext uri="{BB962C8B-B14F-4D97-AF65-F5344CB8AC3E}">
        <p14:creationId xmlns:p14="http://schemas.microsoft.com/office/powerpoint/2010/main" val="31372501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289D32-80BA-BD4E-980D-C6DBA696DFEF}" type="slidenum">
              <a:rPr lang="en-US" smtClean="0"/>
              <a:pPr/>
              <a:t>1</a:t>
            </a:fld>
            <a:endParaRPr lang="en-US"/>
          </a:p>
        </p:txBody>
      </p:sp>
    </p:spTree>
    <p:extLst>
      <p:ext uri="{BB962C8B-B14F-4D97-AF65-F5344CB8AC3E}">
        <p14:creationId xmlns:p14="http://schemas.microsoft.com/office/powerpoint/2010/main" val="37389505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7S7M3D4M7S</a:t>
            </a:r>
          </a:p>
          <a:p>
            <a:endParaRPr lang="en-US" dirty="0"/>
          </a:p>
        </p:txBody>
      </p:sp>
      <p:sp>
        <p:nvSpPr>
          <p:cNvPr id="4" name="Slide Number Placeholder 3"/>
          <p:cNvSpPr>
            <a:spLocks noGrp="1"/>
          </p:cNvSpPr>
          <p:nvPr>
            <p:ph type="sldNum" sz="quarter" idx="10"/>
          </p:nvPr>
        </p:nvSpPr>
        <p:spPr/>
        <p:txBody>
          <a:bodyPr/>
          <a:lstStyle/>
          <a:p>
            <a:fld id="{6A289D32-80BA-BD4E-980D-C6DBA696DFEF}" type="slidenum">
              <a:rPr lang="en-US" smtClean="0"/>
              <a:pPr/>
              <a:t>28</a:t>
            </a:fld>
            <a:endParaRPr lang="en-US"/>
          </a:p>
        </p:txBody>
      </p:sp>
    </p:spTree>
    <p:extLst>
      <p:ext uri="{BB962C8B-B14F-4D97-AF65-F5344CB8AC3E}">
        <p14:creationId xmlns:p14="http://schemas.microsoft.com/office/powerpoint/2010/main" val="1849714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F28CC4-B536-4F44-A7A8-A7D19DD5F28D}" type="slidenum">
              <a:rPr lang="en-US"/>
              <a:pPr/>
              <a:t>29</a:t>
            </a:fld>
            <a:endParaRPr lang="en-US"/>
          </a:p>
        </p:txBody>
      </p:sp>
      <p:sp>
        <p:nvSpPr>
          <p:cNvPr id="8704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704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Figure 1.</a:t>
            </a:r>
          </a:p>
          <a:p>
            <a:r>
              <a:rPr lang="en-US" dirty="0" smtClean="0"/>
              <a:t>Schematic of the compression technique. (A) Reads are first aligned to an established reference. (B) Unaligned reads are then pooled to create a specific “compression framework” for this data set. (C) The base pair information is then stored using specific offsets of reads on the reference, with substitutions, insertions, or deletions encoded in separate data structures.</a:t>
            </a:r>
            <a:endParaRPr lang="en-US" dirty="0"/>
          </a:p>
        </p:txBody>
      </p:sp>
      <p:sp>
        <p:nvSpPr>
          <p:cNvPr id="4" name="Slide Number Placeholder 3"/>
          <p:cNvSpPr>
            <a:spLocks noGrp="1"/>
          </p:cNvSpPr>
          <p:nvPr>
            <p:ph type="sldNum" sz="quarter" idx="10"/>
          </p:nvPr>
        </p:nvSpPr>
        <p:spPr/>
        <p:txBody>
          <a:bodyPr/>
          <a:lstStyle/>
          <a:p>
            <a:fld id="{6A289D32-80BA-BD4E-980D-C6DBA696DFEF}" type="slidenum">
              <a:rPr lang="en-US" smtClean="0"/>
              <a:pPr/>
              <a:t>34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example shows in order a good simple SNP, a possible SNP that has been filtered out because its quality is below 10, a site at which two alternate alleles are called, with one of them (T) being ancestral (possibly a reference sequencing error), a site that is called </a:t>
            </a:r>
            <a:r>
              <a:rPr lang="en-US" dirty="0" err="1" smtClean="0"/>
              <a:t>monomorphic</a:t>
            </a:r>
            <a:r>
              <a:rPr lang="en-US" dirty="0" smtClean="0"/>
              <a:t> reference (i.e. with no alternate alleles), and a microsatellite with two alternative alleles, one a deletion of 2 bases (TC), and the other an insertion of one base (T). Genotype data are given for three samples, two of which are phased and the third </a:t>
            </a:r>
            <a:r>
              <a:rPr lang="en-US" dirty="0" err="1" smtClean="0"/>
              <a:t>unphased</a:t>
            </a:r>
            <a:r>
              <a:rPr lang="en-US" dirty="0" smtClean="0"/>
              <a:t>, with per sample genotype quality, depth and </a:t>
            </a:r>
            <a:r>
              <a:rPr lang="en-US" dirty="0" err="1" smtClean="0"/>
              <a:t>haplotype</a:t>
            </a:r>
            <a:r>
              <a:rPr lang="en-US" dirty="0" smtClean="0"/>
              <a:t> qualities (the latter only for the phased samples) given as well as the genotypes. The microsatellite calls are </a:t>
            </a:r>
            <a:r>
              <a:rPr lang="en-US" dirty="0" err="1" smtClean="0"/>
              <a:t>unphased</a:t>
            </a:r>
            <a:r>
              <a:rPr lang="en-US" dirty="0" smtClean="0"/>
              <a:t>.</a:t>
            </a:r>
            <a:endParaRPr lang="en-GB" dirty="0" smtClean="0">
              <a:latin typeface="Arial" charset="0"/>
              <a:ea typeface="msgothic" charset="0"/>
              <a:cs typeface="msgothic" charset="0"/>
            </a:endParaRPr>
          </a:p>
        </p:txBody>
      </p:sp>
      <p:sp>
        <p:nvSpPr>
          <p:cNvPr id="4" name="Slide Number Placeholder 3"/>
          <p:cNvSpPr>
            <a:spLocks noGrp="1"/>
          </p:cNvSpPr>
          <p:nvPr>
            <p:ph type="sldNum" sz="quarter" idx="10"/>
          </p:nvPr>
        </p:nvSpPr>
        <p:spPr/>
        <p:txBody>
          <a:bodyPr/>
          <a:lstStyle/>
          <a:p>
            <a:fld id="{3D671CBE-EF1F-DA4A-9A33-3761FF5153FE}" type="slidenum">
              <a:rPr lang="en-US" smtClean="0"/>
              <a:pPr/>
              <a:t>38</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75DF2B-575D-3F45-91BA-AEF3A68B6781}" type="slidenum">
              <a:rPr lang="en-US"/>
              <a:pPr/>
              <a:t>41</a:t>
            </a:fld>
            <a:endParaRPr lang="en-US"/>
          </a:p>
        </p:txBody>
      </p:sp>
      <p:sp>
        <p:nvSpPr>
          <p:cNvPr id="143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75DF2B-575D-3F45-91BA-AEF3A68B6781}" type="slidenum">
              <a:rPr lang="en-US"/>
              <a:pPr/>
              <a:t>2</a:t>
            </a:fld>
            <a:endParaRPr lang="en-US"/>
          </a:p>
        </p:txBody>
      </p:sp>
      <p:sp>
        <p:nvSpPr>
          <p:cNvPr id="143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75DF2B-575D-3F45-91BA-AEF3A68B6781}" type="slidenum">
              <a:rPr lang="en-US"/>
              <a:pPr/>
              <a:t>13</a:t>
            </a:fld>
            <a:endParaRPr lang="en-US"/>
          </a:p>
        </p:txBody>
      </p:sp>
      <p:sp>
        <p:nvSpPr>
          <p:cNvPr id="143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I will talk about the typical</a:t>
            </a:r>
            <a:r>
              <a:rPr lang="en-US" baseline="0" dirty="0" smtClean="0"/>
              <a:t> workflow used to process experiments involving large number of samples, libraries, lanes/</a:t>
            </a:r>
            <a:r>
              <a:rPr lang="en-US" baseline="0" dirty="0" err="1" smtClean="0"/>
              <a:t>plexes</a:t>
            </a:r>
            <a:r>
              <a:rPr lang="en-US" baseline="0" dirty="0" smtClean="0"/>
              <a:t>; prior to variant calling. We use this workflow to process 1000 genomes, UK10K, mouse sequencing….cancer sequencing etc.</a:t>
            </a:r>
            <a:endParaRPr lang="en-US" dirty="0" smtClean="0"/>
          </a:p>
          <a:p>
            <a:endParaRPr lang="en-US" baseline="0" dirty="0" smtClean="0"/>
          </a:p>
          <a:p>
            <a:r>
              <a:rPr lang="en-US" baseline="0" dirty="0" smtClean="0"/>
              <a:t>Obtain sequencing data from the WTSI core facility and via disk shipments from the BGI.</a:t>
            </a:r>
          </a:p>
          <a:p>
            <a:endParaRPr lang="en-US" dirty="0" smtClean="0"/>
          </a:p>
          <a:p>
            <a:r>
              <a:rPr lang="en-US" dirty="0" smtClean="0"/>
              <a:t>BAM improvement:</a:t>
            </a:r>
            <a:r>
              <a:rPr lang="en-US" baseline="0" dirty="0" smtClean="0"/>
              <a:t> recalibration of base qualities and realignment around known </a:t>
            </a:r>
            <a:r>
              <a:rPr lang="en-US" baseline="0" dirty="0" err="1" smtClean="0"/>
              <a:t>indel</a:t>
            </a:r>
            <a:r>
              <a:rPr lang="en-US" baseline="0" dirty="0" smtClean="0"/>
              <a:t> sites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1781FF8-E6B3-4A46-B93E-EDE02EA2AB45}" type="slidenum">
              <a:rPr lang="en-US" smtClean="0"/>
              <a:pPr/>
              <a:t>15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have sample level BAM</a:t>
            </a:r>
            <a:r>
              <a:rPr lang="en-US" baseline="0" dirty="0" smtClean="0"/>
              <a:t> files – we could go straight to variant calling but as numbers of samples increased we had scaling issues with open huge number of BAM files simultaneously.</a:t>
            </a:r>
            <a:endParaRPr lang="en-US" dirty="0" smtClean="0"/>
          </a:p>
          <a:p>
            <a:endParaRPr lang="en-US" dirty="0" smtClean="0"/>
          </a:p>
          <a:p>
            <a:r>
              <a:rPr lang="en-US" dirty="0" smtClean="0"/>
              <a:t>Merge across to create vertical chromosome </a:t>
            </a:r>
            <a:r>
              <a:rPr lang="en-US" dirty="0" err="1" smtClean="0"/>
              <a:t>BAMs</a:t>
            </a:r>
            <a:r>
              <a:rPr lang="en-US" dirty="0" smtClean="0"/>
              <a:t> (multiple</a:t>
            </a:r>
            <a:r>
              <a:rPr lang="en-US" baseline="0" dirty="0" smtClean="0"/>
              <a:t> </a:t>
            </a:r>
            <a:r>
              <a:rPr lang="en-US" dirty="0" smtClean="0"/>
              <a:t>samples per BAM per chromosome - ~100 samples)</a:t>
            </a:r>
          </a:p>
          <a:p>
            <a:r>
              <a:rPr lang="en-US" dirty="0" smtClean="0"/>
              <a:t>-&gt; reduce the number of file handles when doing variant calling</a:t>
            </a:r>
          </a:p>
          <a:p>
            <a:r>
              <a:rPr lang="en-US" dirty="0" smtClean="0"/>
              <a:t>-&gt; RG tags MUST be annotated</a:t>
            </a:r>
          </a:p>
          <a:p>
            <a:endParaRPr lang="en-US" dirty="0" smtClean="0"/>
          </a:p>
          <a:p>
            <a:r>
              <a:rPr lang="en-US" dirty="0" smtClean="0"/>
              <a:t>How</a:t>
            </a:r>
            <a:r>
              <a:rPr lang="en-US" baseline="0" dirty="0" smtClean="0"/>
              <a:t> variant callers are run obviously depends on the experiment</a:t>
            </a:r>
            <a:endParaRPr lang="en-US" dirty="0"/>
          </a:p>
        </p:txBody>
      </p:sp>
      <p:sp>
        <p:nvSpPr>
          <p:cNvPr id="4" name="Slide Number Placeholder 3"/>
          <p:cNvSpPr>
            <a:spLocks noGrp="1"/>
          </p:cNvSpPr>
          <p:nvPr>
            <p:ph type="sldNum" sz="quarter" idx="10"/>
          </p:nvPr>
        </p:nvSpPr>
        <p:spPr/>
        <p:txBody>
          <a:bodyPr/>
          <a:lstStyle/>
          <a:p>
            <a:fld id="{91781FF8-E6B3-4A46-B93E-EDE02EA2AB45}" type="slidenum">
              <a:rPr lang="en-US" smtClean="0"/>
              <a:pPr/>
              <a:t>16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75DF2B-575D-3F45-91BA-AEF3A68B6781}" type="slidenum">
              <a:rPr lang="en-US"/>
              <a:pPr/>
              <a:t>17</a:t>
            </a:fld>
            <a:endParaRPr lang="en-US"/>
          </a:p>
        </p:txBody>
      </p:sp>
      <p:sp>
        <p:nvSpPr>
          <p:cNvPr id="143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8CC020-631F-6446-8B36-23250CB8E240}" type="slidenum">
              <a:rPr lang="en-US"/>
              <a:pPr/>
              <a:t>25</a:t>
            </a:fld>
            <a:endParaRPr lang="en-US"/>
          </a:p>
        </p:txBody>
      </p:sp>
      <p:sp>
        <p:nvSpPr>
          <p:cNvPr id="8089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089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CF4B3F-C234-9A40-8AAE-C6886696E574}" type="slidenum">
              <a:rPr lang="en-US"/>
              <a:pPr/>
              <a:t>26</a:t>
            </a:fld>
            <a:endParaRPr lang="en-US"/>
          </a:p>
        </p:txBody>
      </p:sp>
      <p:sp>
        <p:nvSpPr>
          <p:cNvPr id="8294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294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046A85-1A9B-A244-9208-DEBC9E3F0043}" type="slidenum">
              <a:rPr lang="en-US"/>
              <a:pPr/>
              <a:t>27</a:t>
            </a:fld>
            <a:endParaRPr lang="en-US"/>
          </a:p>
        </p:txBody>
      </p:sp>
      <p:sp>
        <p:nvSpPr>
          <p:cNvPr id="8499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499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098" name="Rectangle 2"/>
          <p:cNvSpPr>
            <a:spLocks noChangeArrowheads="1"/>
          </p:cNvSpPr>
          <p:nvPr/>
        </p:nvSpPr>
        <p:spPr bwMode="auto">
          <a:xfrm>
            <a:off x="611188" y="6597650"/>
            <a:ext cx="8064500" cy="71438"/>
          </a:xfrm>
          <a:prstGeom prst="rect">
            <a:avLst/>
          </a:prstGeom>
          <a:solidFill>
            <a:schemeClr val="tx1"/>
          </a:solidFill>
          <a:ln w="9525">
            <a:noFill/>
            <a:miter lim="800000"/>
            <a:headEnd/>
            <a:tailEnd/>
          </a:ln>
          <a:effectLst/>
        </p:spPr>
        <p:txBody>
          <a:bodyPr wrap="none" anchor="ctr">
            <a:prstTxWarp prst="textNoShape">
              <a:avLst/>
            </a:prstTxWarp>
          </a:bodyPr>
          <a:lstStyle/>
          <a:p>
            <a:endParaRPr lang="en-US"/>
          </a:p>
        </p:txBody>
      </p:sp>
      <p:sp>
        <p:nvSpPr>
          <p:cNvPr id="4099" name="Line 3"/>
          <p:cNvSpPr>
            <a:spLocks noChangeShapeType="1"/>
          </p:cNvSpPr>
          <p:nvPr/>
        </p:nvSpPr>
        <p:spPr bwMode="auto">
          <a:xfrm>
            <a:off x="611188" y="6248400"/>
            <a:ext cx="8064500"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4100" name="Line 4"/>
          <p:cNvSpPr>
            <a:spLocks noChangeShapeType="1"/>
          </p:cNvSpPr>
          <p:nvPr/>
        </p:nvSpPr>
        <p:spPr bwMode="auto">
          <a:xfrm flipV="1">
            <a:off x="731838" y="3213100"/>
            <a:ext cx="7907337"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4101" name="Rectangle 5"/>
          <p:cNvSpPr>
            <a:spLocks noChangeArrowheads="1"/>
          </p:cNvSpPr>
          <p:nvPr/>
        </p:nvSpPr>
        <p:spPr bwMode="auto">
          <a:xfrm>
            <a:off x="731838" y="2057400"/>
            <a:ext cx="7886700" cy="914400"/>
          </a:xfrm>
          <a:prstGeom prst="rect">
            <a:avLst/>
          </a:prstGeom>
          <a:solidFill>
            <a:schemeClr val="tx1"/>
          </a:solidFill>
          <a:ln w="9525">
            <a:noFill/>
            <a:miter lim="800000"/>
            <a:headEnd/>
            <a:tailEnd/>
          </a:ln>
          <a:effectLst/>
        </p:spPr>
        <p:txBody>
          <a:bodyPr anchor="ctr">
            <a:prstTxWarp prst="textNoShape">
              <a:avLst/>
            </a:prstTxWarp>
          </a:bodyPr>
          <a:lstStyle/>
          <a:p>
            <a:pPr eaLnBrk="1" hangingPunct="1"/>
            <a:endParaRPr lang="en-GB" b="1" i="1">
              <a:solidFill>
                <a:schemeClr val="bg1"/>
              </a:solidFill>
            </a:endParaRPr>
          </a:p>
        </p:txBody>
      </p:sp>
      <p:pic>
        <p:nvPicPr>
          <p:cNvPr id="4104" name="Picture 8" descr="SangerLargePosRGB"/>
          <p:cNvPicPr>
            <a:picLocks noChangeAspect="1" noChangeArrowheads="1"/>
          </p:cNvPicPr>
          <p:nvPr/>
        </p:nvPicPr>
        <p:blipFill>
          <a:blip r:embed="rId2"/>
          <a:srcRect/>
          <a:stretch>
            <a:fillRect/>
          </a:stretch>
        </p:blipFill>
        <p:spPr bwMode="auto">
          <a:xfrm>
            <a:off x="6096000" y="3733800"/>
            <a:ext cx="2473325" cy="719138"/>
          </a:xfrm>
          <a:prstGeom prst="rect">
            <a:avLst/>
          </a:prstGeom>
          <a:noFill/>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88125" y="76200"/>
            <a:ext cx="2016125"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9750" y="76200"/>
            <a:ext cx="5895975" cy="6019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39ABAFC-AAE2-164B-92D4-13A10F0236EE}" type="datetimeFigureOut">
              <a:rPr lang="en-US" smtClean="0"/>
              <a:pPr/>
              <a:t>04/04/16</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1726F80-6BCB-604C-95CD-8B97BC34E5C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9750" y="1066800"/>
            <a:ext cx="395605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066800"/>
            <a:ext cx="395605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539750" y="76200"/>
            <a:ext cx="8064500" cy="838200"/>
          </a:xfrm>
          <a:prstGeom prst="rect">
            <a:avLst/>
          </a:prstGeom>
          <a:solidFill>
            <a:schemeClr val="tx1"/>
          </a:solid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GB"/>
          </a:p>
        </p:txBody>
      </p:sp>
      <p:sp>
        <p:nvSpPr>
          <p:cNvPr id="3075" name="Rectangle 3"/>
          <p:cNvSpPr>
            <a:spLocks noGrp="1" noChangeArrowheads="1"/>
          </p:cNvSpPr>
          <p:nvPr>
            <p:ph type="body" idx="1"/>
          </p:nvPr>
        </p:nvSpPr>
        <p:spPr bwMode="auto">
          <a:xfrm>
            <a:off x="539750" y="1066800"/>
            <a:ext cx="8064500"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3076" name="Rectangle 4"/>
          <p:cNvSpPr>
            <a:spLocks noChangeArrowheads="1"/>
          </p:cNvSpPr>
          <p:nvPr/>
        </p:nvSpPr>
        <p:spPr bwMode="auto">
          <a:xfrm>
            <a:off x="539750" y="6597650"/>
            <a:ext cx="8064500" cy="71438"/>
          </a:xfrm>
          <a:prstGeom prst="rect">
            <a:avLst/>
          </a:prstGeom>
          <a:solidFill>
            <a:schemeClr val="tx1"/>
          </a:solidFill>
          <a:ln w="9525">
            <a:noFill/>
            <a:miter lim="800000"/>
            <a:headEnd/>
            <a:tailEnd/>
          </a:ln>
          <a:effectLst/>
        </p:spPr>
        <p:txBody>
          <a:bodyPr wrap="none" anchor="ctr">
            <a:prstTxWarp prst="textNoShape">
              <a:avLst/>
            </a:prstTxWarp>
          </a:bodyPr>
          <a:lstStyle/>
          <a:p>
            <a:endParaRPr lang="en-US"/>
          </a:p>
        </p:txBody>
      </p:sp>
      <p:sp>
        <p:nvSpPr>
          <p:cNvPr id="3077" name="Line 5"/>
          <p:cNvSpPr>
            <a:spLocks noChangeShapeType="1"/>
          </p:cNvSpPr>
          <p:nvPr/>
        </p:nvSpPr>
        <p:spPr bwMode="auto">
          <a:xfrm>
            <a:off x="539750" y="6248400"/>
            <a:ext cx="8064500"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3078" name="Text Box 6"/>
          <p:cNvSpPr txBox="1">
            <a:spLocks noChangeArrowheads="1"/>
          </p:cNvSpPr>
          <p:nvPr/>
        </p:nvSpPr>
        <p:spPr bwMode="auto">
          <a:xfrm>
            <a:off x="539750" y="6330950"/>
            <a:ext cx="6132513" cy="244475"/>
          </a:xfrm>
          <a:prstGeom prst="rect">
            <a:avLst/>
          </a:prstGeom>
          <a:noFill/>
          <a:ln w="9525">
            <a:noFill/>
            <a:miter lim="800000"/>
            <a:headEnd/>
            <a:tailEnd/>
          </a:ln>
          <a:effectLst/>
        </p:spPr>
        <p:txBody>
          <a:bodyPr lIns="0" anchor="ctr">
            <a:prstTxWarp prst="textNoShape">
              <a:avLst/>
            </a:prstTxWarp>
            <a:spAutoFit/>
          </a:bodyPr>
          <a:lstStyle/>
          <a:p>
            <a:pPr eaLnBrk="1" hangingPunct="1"/>
            <a:r>
              <a:rPr lang="en-GB" sz="1000" dirty="0" smtClean="0"/>
              <a:t>Human Genetics </a:t>
            </a:r>
            <a:r>
              <a:rPr lang="en-GB" sz="1000" dirty="0"/>
              <a:t>Informatics	</a:t>
            </a:r>
            <a:r>
              <a:rPr lang="en-GB" sz="1000" dirty="0" smtClean="0"/>
              <a:t>4</a:t>
            </a:r>
            <a:r>
              <a:rPr lang="en-GB" sz="1000" baseline="30000" dirty="0" smtClean="0"/>
              <a:t>th</a:t>
            </a:r>
            <a:r>
              <a:rPr lang="en-GB" sz="1000" dirty="0" smtClean="0"/>
              <a:t> April, 2016</a:t>
            </a:r>
            <a:endParaRPr lang="en-GB" sz="1000" dirty="0"/>
          </a:p>
        </p:txBody>
      </p:sp>
      <p:pic>
        <p:nvPicPr>
          <p:cNvPr id="3080" name="Picture 8" descr="SangerSmallPosRGB"/>
          <p:cNvPicPr>
            <a:picLocks noChangeAspect="1" noChangeArrowheads="1"/>
          </p:cNvPicPr>
          <p:nvPr/>
        </p:nvPicPr>
        <p:blipFill>
          <a:blip r:embed="rId14"/>
          <a:srcRect/>
          <a:stretch>
            <a:fillRect/>
          </a:stretch>
        </p:blipFill>
        <p:spPr bwMode="auto">
          <a:xfrm>
            <a:off x="7620000" y="6278563"/>
            <a:ext cx="990600" cy="287337"/>
          </a:xfrm>
          <a:prstGeom prst="rect">
            <a:avLst/>
          </a:prstGeom>
          <a:noFill/>
        </p:spPr>
      </p:pic>
      <p:sp>
        <p:nvSpPr>
          <p:cNvPr id="3081" name="Rectangle 9"/>
          <p:cNvSpPr>
            <a:spLocks noChangeArrowheads="1"/>
          </p:cNvSpPr>
          <p:nvPr/>
        </p:nvSpPr>
        <p:spPr bwMode="auto">
          <a:xfrm>
            <a:off x="4556125" y="6064250"/>
            <a:ext cx="184150" cy="457200"/>
          </a:xfrm>
          <a:prstGeom prst="rect">
            <a:avLst/>
          </a:prstGeom>
          <a:noFill/>
          <a:ln w="9525">
            <a:noFill/>
            <a:miter lim="800000"/>
            <a:headEnd/>
            <a:tailEnd/>
          </a:ln>
        </p:spPr>
        <p:txBody>
          <a:bodyPr wrap="none">
            <a:prstTxWarp prst="textNoShape">
              <a:avLst/>
            </a:prstTxWarp>
            <a:spAutoFit/>
          </a:bodyPr>
          <a:lstStyle/>
          <a:p>
            <a:endParaRPr lang="en-GB"/>
          </a:p>
        </p:txBody>
      </p:sp>
      <p:sp>
        <p:nvSpPr>
          <p:cNvPr id="3082" name="Rectangle 10"/>
          <p:cNvSpPr>
            <a:spLocks noChangeArrowheads="1"/>
          </p:cNvSpPr>
          <p:nvPr/>
        </p:nvSpPr>
        <p:spPr bwMode="auto">
          <a:xfrm>
            <a:off x="4727575" y="6022975"/>
            <a:ext cx="184150" cy="457200"/>
          </a:xfrm>
          <a:prstGeom prst="rect">
            <a:avLst/>
          </a:prstGeom>
          <a:noFill/>
          <a:ln w="9525">
            <a:noFill/>
            <a:miter lim="800000"/>
            <a:headEnd/>
            <a:tailEnd/>
          </a:ln>
        </p:spPr>
        <p:txBody>
          <a:bodyPr wrap="none">
            <a:prstTxWarp prst="textNoShape">
              <a:avLst/>
            </a:prstTxWarp>
            <a:spAutoFit/>
          </a:bodyPr>
          <a:lstStyle/>
          <a:p>
            <a:endParaRPr lang="en-GB"/>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xmlns:p14="http://schemas.microsoft.com/office/powerpoint/2010/main" spd="med"/>
  <p:timing>
    <p:tnLst>
      <p:par>
        <p:cTn xmlns:p14="http://schemas.microsoft.com/office/powerpoint/2010/main" id="1" dur="indefinite" restart="never" nodeType="tmRoot"/>
      </p:par>
    </p:tnLst>
  </p:timing>
  <p:txStyles>
    <p:titleStyle>
      <a:lvl1pPr algn="l" rtl="0" eaLnBrk="1" fontAlgn="base" hangingPunct="1">
        <a:spcBef>
          <a:spcPct val="0"/>
        </a:spcBef>
        <a:spcAft>
          <a:spcPct val="0"/>
        </a:spcAft>
        <a:defRPr sz="2400" b="1">
          <a:solidFill>
            <a:schemeClr val="bg1"/>
          </a:solidFill>
          <a:latin typeface="+mj-lt"/>
          <a:ea typeface="+mj-ea"/>
          <a:cs typeface="+mj-cs"/>
        </a:defRPr>
      </a:lvl1pPr>
      <a:lvl2pPr algn="l" rtl="0" eaLnBrk="1" fontAlgn="base" hangingPunct="1">
        <a:spcBef>
          <a:spcPct val="0"/>
        </a:spcBef>
        <a:spcAft>
          <a:spcPct val="0"/>
        </a:spcAft>
        <a:defRPr sz="2400" b="1">
          <a:solidFill>
            <a:schemeClr val="bg1"/>
          </a:solidFill>
          <a:latin typeface="Arial" pitchFamily="-111" charset="0"/>
        </a:defRPr>
      </a:lvl2pPr>
      <a:lvl3pPr algn="l" rtl="0" eaLnBrk="1" fontAlgn="base" hangingPunct="1">
        <a:spcBef>
          <a:spcPct val="0"/>
        </a:spcBef>
        <a:spcAft>
          <a:spcPct val="0"/>
        </a:spcAft>
        <a:defRPr sz="2400" b="1">
          <a:solidFill>
            <a:schemeClr val="bg1"/>
          </a:solidFill>
          <a:latin typeface="Arial" pitchFamily="-111" charset="0"/>
        </a:defRPr>
      </a:lvl3pPr>
      <a:lvl4pPr algn="l" rtl="0" eaLnBrk="1" fontAlgn="base" hangingPunct="1">
        <a:spcBef>
          <a:spcPct val="0"/>
        </a:spcBef>
        <a:spcAft>
          <a:spcPct val="0"/>
        </a:spcAft>
        <a:defRPr sz="2400" b="1">
          <a:solidFill>
            <a:schemeClr val="bg1"/>
          </a:solidFill>
          <a:latin typeface="Arial" pitchFamily="-111" charset="0"/>
        </a:defRPr>
      </a:lvl4pPr>
      <a:lvl5pPr algn="l" rtl="0" eaLnBrk="1" fontAlgn="base" hangingPunct="1">
        <a:spcBef>
          <a:spcPct val="0"/>
        </a:spcBef>
        <a:spcAft>
          <a:spcPct val="0"/>
        </a:spcAft>
        <a:defRPr sz="2400" b="1">
          <a:solidFill>
            <a:schemeClr val="bg1"/>
          </a:solidFill>
          <a:latin typeface="Arial" pitchFamily="-111" charset="0"/>
        </a:defRPr>
      </a:lvl5pPr>
      <a:lvl6pPr marL="457200" algn="l" rtl="0" eaLnBrk="1" fontAlgn="base" hangingPunct="1">
        <a:spcBef>
          <a:spcPct val="0"/>
        </a:spcBef>
        <a:spcAft>
          <a:spcPct val="0"/>
        </a:spcAft>
        <a:defRPr sz="2400" b="1">
          <a:solidFill>
            <a:schemeClr val="bg1"/>
          </a:solidFill>
          <a:latin typeface="Arial" pitchFamily="-111" charset="0"/>
        </a:defRPr>
      </a:lvl6pPr>
      <a:lvl7pPr marL="914400" algn="l" rtl="0" eaLnBrk="1" fontAlgn="base" hangingPunct="1">
        <a:spcBef>
          <a:spcPct val="0"/>
        </a:spcBef>
        <a:spcAft>
          <a:spcPct val="0"/>
        </a:spcAft>
        <a:defRPr sz="2400" b="1">
          <a:solidFill>
            <a:schemeClr val="bg1"/>
          </a:solidFill>
          <a:latin typeface="Arial" pitchFamily="-111" charset="0"/>
        </a:defRPr>
      </a:lvl7pPr>
      <a:lvl8pPr marL="1371600" algn="l" rtl="0" eaLnBrk="1" fontAlgn="base" hangingPunct="1">
        <a:spcBef>
          <a:spcPct val="0"/>
        </a:spcBef>
        <a:spcAft>
          <a:spcPct val="0"/>
        </a:spcAft>
        <a:defRPr sz="2400" b="1">
          <a:solidFill>
            <a:schemeClr val="bg1"/>
          </a:solidFill>
          <a:latin typeface="Arial" pitchFamily="-111" charset="0"/>
        </a:defRPr>
      </a:lvl8pPr>
      <a:lvl9pPr marL="1828800" algn="l" rtl="0" eaLnBrk="1" fontAlgn="base" hangingPunct="1">
        <a:spcBef>
          <a:spcPct val="0"/>
        </a:spcBef>
        <a:spcAft>
          <a:spcPct val="0"/>
        </a:spcAft>
        <a:defRPr sz="2400" b="1">
          <a:solidFill>
            <a:schemeClr val="bg1"/>
          </a:solidFill>
          <a:latin typeface="Arial" pitchFamily="-111" charset="0"/>
        </a:defRPr>
      </a:lvl9pPr>
    </p:titleStyle>
    <p:bodyStyle>
      <a:lvl1pPr algn="l" rtl="0" eaLnBrk="1" fontAlgn="base" hangingPunct="1">
        <a:spcBef>
          <a:spcPct val="20000"/>
        </a:spcBef>
        <a:spcAft>
          <a:spcPct val="0"/>
        </a:spcAft>
        <a:defRPr sz="2000">
          <a:solidFill>
            <a:schemeClr val="tx1"/>
          </a:solidFill>
          <a:latin typeface="+mn-lt"/>
          <a:ea typeface="+mn-ea"/>
          <a:cs typeface="+mn-cs"/>
        </a:defRPr>
      </a:lvl1pPr>
      <a:lvl2pPr marL="465138" indent="-285750" algn="l" rtl="0" eaLnBrk="1" fontAlgn="base" hangingPunct="1">
        <a:spcBef>
          <a:spcPct val="20000"/>
        </a:spcBef>
        <a:spcAft>
          <a:spcPct val="0"/>
        </a:spcAft>
        <a:buFont typeface="Webdings" pitchFamily="-111" charset="2"/>
        <a:buChar char="4"/>
        <a:defRPr sz="1800">
          <a:solidFill>
            <a:schemeClr val="tx1"/>
          </a:solidFill>
          <a:latin typeface="+mn-lt"/>
          <a:ea typeface="ＭＳ Ｐゴシック" pitchFamily="-111" charset="-128"/>
        </a:defRPr>
      </a:lvl2pPr>
      <a:lvl3pPr marL="901700" indent="-228600" algn="l" rtl="0" eaLnBrk="1" fontAlgn="base" hangingPunct="1">
        <a:spcBef>
          <a:spcPct val="20000"/>
        </a:spcBef>
        <a:spcAft>
          <a:spcPct val="0"/>
        </a:spcAft>
        <a:buFont typeface="Webdings" pitchFamily="-111" charset="2"/>
        <a:buChar char="4"/>
        <a:defRPr sz="1600">
          <a:solidFill>
            <a:schemeClr val="tx1"/>
          </a:solidFill>
          <a:latin typeface="+mn-lt"/>
          <a:ea typeface="ＭＳ Ｐゴシック" pitchFamily="-111" charset="-128"/>
        </a:defRPr>
      </a:lvl3pPr>
      <a:lvl4pPr marL="1349375" indent="-228600" algn="l" rtl="0" eaLnBrk="1" fontAlgn="base" hangingPunct="1">
        <a:spcBef>
          <a:spcPct val="20000"/>
        </a:spcBef>
        <a:spcAft>
          <a:spcPct val="0"/>
        </a:spcAft>
        <a:buFont typeface="Webdings" pitchFamily="-111" charset="2"/>
        <a:buChar char="4"/>
        <a:defRPr sz="1400">
          <a:solidFill>
            <a:schemeClr val="tx1"/>
          </a:solidFill>
          <a:latin typeface="+mn-lt"/>
          <a:ea typeface="ＭＳ Ｐゴシック" pitchFamily="-111" charset="-128"/>
        </a:defRPr>
      </a:lvl4pPr>
      <a:lvl5pPr marL="1789113" indent="-228600" algn="l" rtl="0" eaLnBrk="1" fontAlgn="base" hangingPunct="1">
        <a:spcBef>
          <a:spcPct val="20000"/>
        </a:spcBef>
        <a:spcAft>
          <a:spcPct val="0"/>
        </a:spcAft>
        <a:buFont typeface="Webdings" pitchFamily="-111" charset="2"/>
        <a:buChar char="4"/>
        <a:defRPr sz="1200">
          <a:solidFill>
            <a:schemeClr val="tx1"/>
          </a:solidFill>
          <a:latin typeface="+mn-lt"/>
          <a:ea typeface="ＭＳ Ｐゴシック" pitchFamily="-111" charset="-128"/>
        </a:defRPr>
      </a:lvl5pPr>
      <a:lvl6pPr marL="22463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6pPr>
      <a:lvl7pPr marL="27035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7pPr>
      <a:lvl8pPr marL="31607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8pPr>
      <a:lvl9pPr marL="36179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slide" Target="slide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jpeg"/><Relationship Id="rId7" Type="http://schemas.openxmlformats.org/officeDocument/2006/relationships/image" Target="../media/image13.jpeg"/><Relationship Id="rId8" Type="http://schemas.openxmlformats.org/officeDocument/2006/relationships/image" Target="../media/image14.jpeg"/><Relationship Id="rId9" Type="http://schemas.openxmlformats.org/officeDocument/2006/relationships/image" Target="../media/image15.jpeg"/><Relationship Id="rId10" Type="http://schemas.openxmlformats.org/officeDocument/2006/relationships/image" Target="../media/image16.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slide" Target="slide27.xml"/></Relationships>
</file>

<file path=ppt/slides/_rels/slide20.xml.rels><?xml version="1.0" encoding="UTF-8" standalone="yes"?>
<Relationships xmlns="http://schemas.openxmlformats.org/package/2006/relationships"><Relationship Id="rId9" Type="http://schemas.openxmlformats.org/officeDocument/2006/relationships/oleObject" Target="../embeddings/oleObject4.bin"/><Relationship Id="rId20" Type="http://schemas.openxmlformats.org/officeDocument/2006/relationships/image" Target="../media/image29.png"/><Relationship Id="rId10" Type="http://schemas.openxmlformats.org/officeDocument/2006/relationships/image" Target="../media/image24.png"/><Relationship Id="rId11" Type="http://schemas.openxmlformats.org/officeDocument/2006/relationships/oleObject" Target="../embeddings/oleObject5.bin"/><Relationship Id="rId12" Type="http://schemas.openxmlformats.org/officeDocument/2006/relationships/image" Target="../media/image25.png"/><Relationship Id="rId13" Type="http://schemas.openxmlformats.org/officeDocument/2006/relationships/oleObject" Target="../embeddings/oleObject6.bin"/><Relationship Id="rId14" Type="http://schemas.openxmlformats.org/officeDocument/2006/relationships/image" Target="../media/image26.png"/><Relationship Id="rId15" Type="http://schemas.openxmlformats.org/officeDocument/2006/relationships/oleObject" Target="../embeddings/oleObject7.bin"/><Relationship Id="rId16" Type="http://schemas.openxmlformats.org/officeDocument/2006/relationships/image" Target="../media/image27.png"/><Relationship Id="rId17" Type="http://schemas.openxmlformats.org/officeDocument/2006/relationships/oleObject" Target="../embeddings/oleObject8.bin"/><Relationship Id="rId18" Type="http://schemas.openxmlformats.org/officeDocument/2006/relationships/image" Target="../media/image28.png"/><Relationship Id="rId19" Type="http://schemas.openxmlformats.org/officeDocument/2006/relationships/oleObject" Target="../embeddings/oleObject9.bin"/><Relationship Id="rId1" Type="http://schemas.openxmlformats.org/officeDocument/2006/relationships/vmlDrawing" Target="../drawings/vmlDrawing1.vml"/><Relationship Id="rId2" Type="http://schemas.openxmlformats.org/officeDocument/2006/relationships/slideLayout" Target="../slideLayouts/slideLayout7.xml"/><Relationship Id="rId3" Type="http://schemas.openxmlformats.org/officeDocument/2006/relationships/oleObject" Target="../embeddings/oleObject1.bin"/><Relationship Id="rId4" Type="http://schemas.openxmlformats.org/officeDocument/2006/relationships/image" Target="../media/image21.png"/><Relationship Id="rId5" Type="http://schemas.openxmlformats.org/officeDocument/2006/relationships/oleObject" Target="../embeddings/oleObject2.bin"/><Relationship Id="rId6" Type="http://schemas.openxmlformats.org/officeDocument/2006/relationships/image" Target="../media/image22.png"/><Relationship Id="rId7" Type="http://schemas.openxmlformats.org/officeDocument/2006/relationships/oleObject" Target="../embeddings/oleObject3.bin"/><Relationship Id="rId8"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30.png"/><Relationship Id="rId5" Type="http://schemas.openxmlformats.org/officeDocument/2006/relationships/image" Target="../media/image31.png"/><Relationship Id="rId1" Type="http://schemas.microsoft.com/office/2007/relationships/media" Target="file:///C:\Users\dkruse\Desktop\Sales%20Presentation_112310\Sales%20Presentation\SlowDown3.avi" TargetMode="External"/><Relationship Id="rId2" Type="http://schemas.openxmlformats.org/officeDocument/2006/relationships/video" Target="file:///C:\Users\dkruse\Desktop\Sales%20Presentation_112310\Sales%20Presentation\SlowDown3.avi"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 Id="rId3"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ioinf.scri.ac.uk/tablet/"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slide" Target="slide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NGS Bioinformatics Overview</a:t>
            </a:r>
            <a:endParaRPr lang="en-US" dirty="0"/>
          </a:p>
        </p:txBody>
      </p:sp>
      <p:sp>
        <p:nvSpPr>
          <p:cNvPr id="3" name="Subtitle 2"/>
          <p:cNvSpPr>
            <a:spLocks noGrp="1"/>
          </p:cNvSpPr>
          <p:nvPr>
            <p:ph type="subTitle" idx="1"/>
          </p:nvPr>
        </p:nvSpPr>
        <p:spPr>
          <a:xfrm>
            <a:off x="685800" y="3886200"/>
            <a:ext cx="7772400" cy="2119296"/>
          </a:xfrm>
        </p:spPr>
        <p:txBody>
          <a:bodyPr>
            <a:normAutofit fontScale="70000" lnSpcReduction="20000"/>
          </a:bodyPr>
          <a:lstStyle/>
          <a:p>
            <a:pPr algn="l"/>
            <a:r>
              <a:rPr lang="en-US" dirty="0" smtClean="0"/>
              <a:t>Joshua Randall</a:t>
            </a:r>
          </a:p>
          <a:p>
            <a:pPr algn="l"/>
            <a:r>
              <a:rPr lang="en-US" dirty="0" smtClean="0"/>
              <a:t>Human Genetics Informatics</a:t>
            </a:r>
          </a:p>
          <a:p>
            <a:pPr algn="l"/>
            <a:r>
              <a:rPr lang="en-US" dirty="0" err="1" smtClean="0"/>
              <a:t>Wellcome</a:t>
            </a:r>
            <a:r>
              <a:rPr lang="en-US" dirty="0" smtClean="0"/>
              <a:t> Trust Sanger Institute</a:t>
            </a:r>
          </a:p>
          <a:p>
            <a:pPr algn="l"/>
            <a:endParaRPr lang="en-US" dirty="0" smtClean="0"/>
          </a:p>
          <a:p>
            <a:pPr algn="l"/>
            <a:endParaRPr lang="en-US" dirty="0"/>
          </a:p>
          <a:p>
            <a:pPr algn="l"/>
            <a:endParaRPr lang="en-US" dirty="0" smtClean="0"/>
          </a:p>
          <a:p>
            <a:pPr algn="l"/>
            <a:endParaRPr lang="en-US" dirty="0" smtClean="0"/>
          </a:p>
          <a:p>
            <a:pPr algn="l"/>
            <a:endParaRPr lang="en-US" dirty="0"/>
          </a:p>
          <a:p>
            <a:pPr algn="l"/>
            <a:r>
              <a:rPr lang="en-US" dirty="0" smtClean="0"/>
              <a:t>Thanks to Thomas Keane</a:t>
            </a:r>
            <a:r>
              <a:rPr lang="en-US" dirty="0"/>
              <a:t> </a:t>
            </a:r>
            <a:r>
              <a:rPr lang="en-US" dirty="0" smtClean="0"/>
              <a:t>and Harold </a:t>
            </a:r>
            <a:r>
              <a:rPr lang="en-US" dirty="0" err="1" smtClean="0"/>
              <a:t>Swerdlow</a:t>
            </a:r>
            <a:r>
              <a:rPr lang="en-US" dirty="0" smtClean="0"/>
              <a:t> for some slide content</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title"/>
          </p:nvPr>
        </p:nvSpPr>
        <p:spPr/>
        <p:txBody>
          <a:bodyPr/>
          <a:lstStyle/>
          <a:p>
            <a:r>
              <a:rPr lang="en-GB">
                <a:latin typeface="Georgia" charset="0"/>
              </a:rPr>
              <a:t>Re-sequencing</a:t>
            </a:r>
          </a:p>
        </p:txBody>
      </p:sp>
      <p:cxnSp>
        <p:nvCxnSpPr>
          <p:cNvPr id="76802" name="Straight Connector 6"/>
          <p:cNvCxnSpPr>
            <a:cxnSpLocks noChangeShapeType="1"/>
          </p:cNvCxnSpPr>
          <p:nvPr/>
        </p:nvCxnSpPr>
        <p:spPr bwMode="auto">
          <a:xfrm>
            <a:off x="1779588" y="2632075"/>
            <a:ext cx="503237"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03" name="Straight Connector 8"/>
          <p:cNvCxnSpPr>
            <a:cxnSpLocks noChangeShapeType="1"/>
          </p:cNvCxnSpPr>
          <p:nvPr/>
        </p:nvCxnSpPr>
        <p:spPr bwMode="auto">
          <a:xfrm>
            <a:off x="1725613" y="2909888"/>
            <a:ext cx="5588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04" name="Straight Connector 10"/>
          <p:cNvCxnSpPr>
            <a:cxnSpLocks noChangeShapeType="1"/>
          </p:cNvCxnSpPr>
          <p:nvPr/>
        </p:nvCxnSpPr>
        <p:spPr bwMode="auto">
          <a:xfrm>
            <a:off x="2143125" y="3278188"/>
            <a:ext cx="5588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05" name="Straight Connector 11"/>
          <p:cNvCxnSpPr>
            <a:cxnSpLocks noChangeShapeType="1"/>
          </p:cNvCxnSpPr>
          <p:nvPr/>
        </p:nvCxnSpPr>
        <p:spPr bwMode="auto">
          <a:xfrm>
            <a:off x="2792413" y="2568575"/>
            <a:ext cx="493712"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06" name="Straight Connector 14"/>
          <p:cNvCxnSpPr>
            <a:cxnSpLocks noChangeShapeType="1"/>
          </p:cNvCxnSpPr>
          <p:nvPr/>
        </p:nvCxnSpPr>
        <p:spPr bwMode="auto">
          <a:xfrm>
            <a:off x="3084513" y="2720975"/>
            <a:ext cx="354012"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07" name="Straight Connector 15"/>
          <p:cNvCxnSpPr>
            <a:cxnSpLocks noChangeShapeType="1"/>
          </p:cNvCxnSpPr>
          <p:nvPr/>
        </p:nvCxnSpPr>
        <p:spPr bwMode="auto">
          <a:xfrm>
            <a:off x="1952625" y="3087688"/>
            <a:ext cx="3556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08" name="Straight Connector 17"/>
          <p:cNvCxnSpPr>
            <a:cxnSpLocks noChangeShapeType="1"/>
          </p:cNvCxnSpPr>
          <p:nvPr/>
        </p:nvCxnSpPr>
        <p:spPr bwMode="auto">
          <a:xfrm>
            <a:off x="1828800" y="2265363"/>
            <a:ext cx="442913"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09" name="Straight Connector 18"/>
          <p:cNvCxnSpPr>
            <a:cxnSpLocks noChangeShapeType="1"/>
          </p:cNvCxnSpPr>
          <p:nvPr/>
        </p:nvCxnSpPr>
        <p:spPr bwMode="auto">
          <a:xfrm>
            <a:off x="3206750" y="3063875"/>
            <a:ext cx="574675"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10" name="Straight Connector 19"/>
          <p:cNvCxnSpPr>
            <a:cxnSpLocks noChangeShapeType="1"/>
          </p:cNvCxnSpPr>
          <p:nvPr/>
        </p:nvCxnSpPr>
        <p:spPr bwMode="auto">
          <a:xfrm>
            <a:off x="3883025" y="2935288"/>
            <a:ext cx="5588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11" name="Straight Connector 20"/>
          <p:cNvCxnSpPr>
            <a:cxnSpLocks noChangeShapeType="1"/>
          </p:cNvCxnSpPr>
          <p:nvPr/>
        </p:nvCxnSpPr>
        <p:spPr bwMode="auto">
          <a:xfrm>
            <a:off x="4838700" y="2351088"/>
            <a:ext cx="5588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12" name="Straight Connector 21"/>
          <p:cNvCxnSpPr>
            <a:cxnSpLocks noChangeShapeType="1"/>
          </p:cNvCxnSpPr>
          <p:nvPr/>
        </p:nvCxnSpPr>
        <p:spPr bwMode="auto">
          <a:xfrm>
            <a:off x="2987675" y="3355975"/>
            <a:ext cx="663575"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13" name="Straight Connector 22"/>
          <p:cNvCxnSpPr>
            <a:cxnSpLocks noChangeShapeType="1"/>
          </p:cNvCxnSpPr>
          <p:nvPr/>
        </p:nvCxnSpPr>
        <p:spPr bwMode="auto">
          <a:xfrm>
            <a:off x="4886325" y="2609850"/>
            <a:ext cx="4826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14" name="Straight Connector 23"/>
          <p:cNvCxnSpPr>
            <a:cxnSpLocks noChangeShapeType="1"/>
          </p:cNvCxnSpPr>
          <p:nvPr/>
        </p:nvCxnSpPr>
        <p:spPr bwMode="auto">
          <a:xfrm>
            <a:off x="4187825" y="3240088"/>
            <a:ext cx="3556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15" name="Straight Connector 24"/>
          <p:cNvCxnSpPr>
            <a:cxnSpLocks noChangeShapeType="1"/>
          </p:cNvCxnSpPr>
          <p:nvPr/>
        </p:nvCxnSpPr>
        <p:spPr bwMode="auto">
          <a:xfrm>
            <a:off x="3949700" y="2454275"/>
            <a:ext cx="581025"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16" name="Straight Connector 25"/>
          <p:cNvCxnSpPr>
            <a:cxnSpLocks noChangeShapeType="1"/>
          </p:cNvCxnSpPr>
          <p:nvPr/>
        </p:nvCxnSpPr>
        <p:spPr bwMode="auto">
          <a:xfrm>
            <a:off x="6205538" y="2936875"/>
            <a:ext cx="547687"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17" name="Straight Connector 26"/>
          <p:cNvCxnSpPr>
            <a:cxnSpLocks noChangeShapeType="1"/>
          </p:cNvCxnSpPr>
          <p:nvPr/>
        </p:nvCxnSpPr>
        <p:spPr bwMode="auto">
          <a:xfrm>
            <a:off x="4975225" y="3062288"/>
            <a:ext cx="5588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18" name="Straight Connector 27"/>
          <p:cNvCxnSpPr>
            <a:cxnSpLocks noChangeShapeType="1"/>
          </p:cNvCxnSpPr>
          <p:nvPr/>
        </p:nvCxnSpPr>
        <p:spPr bwMode="auto">
          <a:xfrm>
            <a:off x="6659563" y="2359025"/>
            <a:ext cx="5588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19" name="Straight Connector 28"/>
          <p:cNvCxnSpPr>
            <a:cxnSpLocks noChangeShapeType="1"/>
          </p:cNvCxnSpPr>
          <p:nvPr/>
        </p:nvCxnSpPr>
        <p:spPr bwMode="auto">
          <a:xfrm>
            <a:off x="6681788" y="2779713"/>
            <a:ext cx="585787"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20" name="Straight Connector 29"/>
          <p:cNvCxnSpPr>
            <a:cxnSpLocks noChangeShapeType="1"/>
          </p:cNvCxnSpPr>
          <p:nvPr/>
        </p:nvCxnSpPr>
        <p:spPr bwMode="auto">
          <a:xfrm>
            <a:off x="5645150" y="3292475"/>
            <a:ext cx="523875"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21" name="Straight Connector 30"/>
          <p:cNvCxnSpPr>
            <a:cxnSpLocks noChangeShapeType="1"/>
          </p:cNvCxnSpPr>
          <p:nvPr/>
        </p:nvCxnSpPr>
        <p:spPr bwMode="auto">
          <a:xfrm>
            <a:off x="6423025" y="3392488"/>
            <a:ext cx="3556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22" name="Straight Connector 31"/>
          <p:cNvCxnSpPr>
            <a:cxnSpLocks noChangeShapeType="1"/>
          </p:cNvCxnSpPr>
          <p:nvPr/>
        </p:nvCxnSpPr>
        <p:spPr bwMode="auto">
          <a:xfrm>
            <a:off x="5973763" y="2606675"/>
            <a:ext cx="573087"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10269" name="Straight Connector 40"/>
          <p:cNvCxnSpPr>
            <a:cxnSpLocks noChangeShapeType="1"/>
          </p:cNvCxnSpPr>
          <p:nvPr/>
        </p:nvCxnSpPr>
        <p:spPr bwMode="auto">
          <a:xfrm>
            <a:off x="1433513" y="4189413"/>
            <a:ext cx="6110287" cy="1587"/>
          </a:xfrm>
          <a:prstGeom prst="line">
            <a:avLst/>
          </a:prstGeom>
          <a:noFill/>
          <a:ln w="57150">
            <a:solidFill>
              <a:srgbClr val="7030A0"/>
            </a:solidFill>
            <a:round/>
            <a:headEnd/>
            <a:tailEnd/>
          </a:ln>
          <a:extLst>
            <a:ext uri="{909E8E84-426E-40dd-AFC4-6F175D3DCCD1}">
              <a14:hiddenFill xmlns:a14="http://schemas.microsoft.com/office/drawing/2010/main">
                <a:noFill/>
              </a14:hiddenFill>
            </a:ext>
          </a:extLst>
        </p:spPr>
      </p:cxnSp>
      <p:sp>
        <p:nvSpPr>
          <p:cNvPr id="10272" name="TextBox 43"/>
          <p:cNvSpPr txBox="1">
            <a:spLocks noChangeArrowheads="1"/>
          </p:cNvSpPr>
          <p:nvPr/>
        </p:nvSpPr>
        <p:spPr bwMode="auto">
          <a:xfrm>
            <a:off x="5934075" y="3757613"/>
            <a:ext cx="22939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b="1"/>
              <a:t>Align </a:t>
            </a:r>
            <a:r>
              <a:rPr lang="en-GB"/>
              <a:t>to reference</a:t>
            </a:r>
          </a:p>
        </p:txBody>
      </p:sp>
      <p:sp>
        <p:nvSpPr>
          <p:cNvPr id="76825" name="TextBox 5"/>
          <p:cNvSpPr txBox="1">
            <a:spLocks noChangeArrowheads="1"/>
          </p:cNvSpPr>
          <p:nvPr/>
        </p:nvSpPr>
        <p:spPr bwMode="auto">
          <a:xfrm>
            <a:off x="6738938" y="1917700"/>
            <a:ext cx="1489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Short reads</a:t>
            </a:r>
          </a:p>
        </p:txBody>
      </p:sp>
      <p:cxnSp>
        <p:nvCxnSpPr>
          <p:cNvPr id="49" name="Straight Arrow Connector 17"/>
          <p:cNvCxnSpPr>
            <a:cxnSpLocks noChangeShapeType="1"/>
          </p:cNvCxnSpPr>
          <p:nvPr/>
        </p:nvCxnSpPr>
        <p:spPr bwMode="auto">
          <a:xfrm rot="5400000">
            <a:off x="4419601" y="3771900"/>
            <a:ext cx="512762" cy="1587"/>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52" name="Straight Connector 40"/>
          <p:cNvCxnSpPr>
            <a:cxnSpLocks noChangeShapeType="1"/>
          </p:cNvCxnSpPr>
          <p:nvPr/>
        </p:nvCxnSpPr>
        <p:spPr bwMode="auto">
          <a:xfrm>
            <a:off x="1749425" y="4464050"/>
            <a:ext cx="957263" cy="1588"/>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cxnSp>
      <p:cxnSp>
        <p:nvCxnSpPr>
          <p:cNvPr id="55" name="Straight Connector 40"/>
          <p:cNvCxnSpPr>
            <a:cxnSpLocks noChangeShapeType="1"/>
          </p:cNvCxnSpPr>
          <p:nvPr/>
        </p:nvCxnSpPr>
        <p:spPr bwMode="auto">
          <a:xfrm>
            <a:off x="2803525" y="4464050"/>
            <a:ext cx="976313" cy="1588"/>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cxnSp>
      <p:cxnSp>
        <p:nvCxnSpPr>
          <p:cNvPr id="61" name="Straight Connector 40"/>
          <p:cNvCxnSpPr>
            <a:cxnSpLocks noChangeShapeType="1"/>
          </p:cNvCxnSpPr>
          <p:nvPr/>
        </p:nvCxnSpPr>
        <p:spPr bwMode="auto">
          <a:xfrm>
            <a:off x="3895725" y="4464050"/>
            <a:ext cx="652463" cy="1588"/>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cxnSp>
      <p:cxnSp>
        <p:nvCxnSpPr>
          <p:cNvPr id="63" name="Straight Connector 40"/>
          <p:cNvCxnSpPr>
            <a:cxnSpLocks noChangeShapeType="1"/>
          </p:cNvCxnSpPr>
          <p:nvPr/>
        </p:nvCxnSpPr>
        <p:spPr bwMode="auto">
          <a:xfrm>
            <a:off x="4833938" y="4464050"/>
            <a:ext cx="708025" cy="1588"/>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cxnSp>
      <p:cxnSp>
        <p:nvCxnSpPr>
          <p:cNvPr id="65" name="Straight Connector 40"/>
          <p:cNvCxnSpPr>
            <a:cxnSpLocks noChangeShapeType="1"/>
          </p:cNvCxnSpPr>
          <p:nvPr/>
        </p:nvCxnSpPr>
        <p:spPr bwMode="auto">
          <a:xfrm>
            <a:off x="5646738" y="4464050"/>
            <a:ext cx="1612900" cy="1588"/>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cxnSp>
      <p:sp>
        <p:nvSpPr>
          <p:cNvPr id="33" name="TextBox 43"/>
          <p:cNvSpPr txBox="1">
            <a:spLocks noChangeArrowheads="1"/>
          </p:cNvSpPr>
          <p:nvPr/>
        </p:nvSpPr>
        <p:spPr bwMode="auto">
          <a:xfrm>
            <a:off x="6619875" y="5233988"/>
            <a:ext cx="1608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Call variants</a:t>
            </a:r>
          </a:p>
        </p:txBody>
      </p:sp>
      <p:cxnSp>
        <p:nvCxnSpPr>
          <p:cNvPr id="34" name="Straight Connector 40"/>
          <p:cNvCxnSpPr>
            <a:cxnSpLocks noChangeShapeType="1"/>
          </p:cNvCxnSpPr>
          <p:nvPr/>
        </p:nvCxnSpPr>
        <p:spPr bwMode="auto">
          <a:xfrm>
            <a:off x="1433513" y="5624513"/>
            <a:ext cx="6110287" cy="1587"/>
          </a:xfrm>
          <a:prstGeom prst="line">
            <a:avLst/>
          </a:prstGeom>
          <a:noFill/>
          <a:ln w="57150">
            <a:solidFill>
              <a:srgbClr val="7030A0"/>
            </a:solidFill>
            <a:round/>
            <a:headEnd/>
            <a:tailEnd/>
          </a:ln>
          <a:extLst>
            <a:ext uri="{909E8E84-426E-40dd-AFC4-6F175D3DCCD1}">
              <a14:hiddenFill xmlns:a14="http://schemas.microsoft.com/office/drawing/2010/main">
                <a:noFill/>
              </a14:hiddenFill>
            </a:ext>
          </a:extLst>
        </p:spPr>
      </p:cxnSp>
      <p:cxnSp>
        <p:nvCxnSpPr>
          <p:cNvPr id="35" name="Straight Arrow Connector 17"/>
          <p:cNvCxnSpPr>
            <a:cxnSpLocks noChangeShapeType="1"/>
          </p:cNvCxnSpPr>
          <p:nvPr/>
        </p:nvCxnSpPr>
        <p:spPr bwMode="auto">
          <a:xfrm rot="5400000">
            <a:off x="4419601" y="5222875"/>
            <a:ext cx="512762" cy="1587"/>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cxnSp>
      <p:grpSp>
        <p:nvGrpSpPr>
          <p:cNvPr id="2" name="Group 38"/>
          <p:cNvGrpSpPr>
            <a:grpSpLocks/>
          </p:cNvGrpSpPr>
          <p:nvPr/>
        </p:nvGrpSpPr>
        <p:grpSpPr bwMode="auto">
          <a:xfrm>
            <a:off x="3243263" y="5448300"/>
            <a:ext cx="228600" cy="355600"/>
            <a:chOff x="3251200" y="5613399"/>
            <a:chExt cx="228600" cy="355601"/>
          </a:xfrm>
        </p:grpSpPr>
        <p:cxnSp>
          <p:nvCxnSpPr>
            <p:cNvPr id="76845" name="Straight Connector 36"/>
            <p:cNvCxnSpPr>
              <a:cxnSpLocks noChangeShapeType="1"/>
            </p:cNvCxnSpPr>
            <p:nvPr/>
          </p:nvCxnSpPr>
          <p:spPr bwMode="auto">
            <a:xfrm rot="16200000" flipH="1">
              <a:off x="3187700" y="5676900"/>
              <a:ext cx="355600" cy="2286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76846" name="Straight Connector 37"/>
            <p:cNvCxnSpPr>
              <a:cxnSpLocks noChangeShapeType="1"/>
            </p:cNvCxnSpPr>
            <p:nvPr/>
          </p:nvCxnSpPr>
          <p:spPr bwMode="auto">
            <a:xfrm rot="5400000">
              <a:off x="3187700" y="5676899"/>
              <a:ext cx="355600" cy="2286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grpSp>
      <p:grpSp>
        <p:nvGrpSpPr>
          <p:cNvPr id="41" name="Group 38"/>
          <p:cNvGrpSpPr>
            <a:grpSpLocks/>
          </p:cNvGrpSpPr>
          <p:nvPr/>
        </p:nvGrpSpPr>
        <p:grpSpPr bwMode="auto">
          <a:xfrm>
            <a:off x="3300413" y="2633663"/>
            <a:ext cx="114300" cy="177800"/>
            <a:chOff x="3251200" y="5613399"/>
            <a:chExt cx="228600" cy="355601"/>
          </a:xfrm>
        </p:grpSpPr>
        <p:cxnSp>
          <p:nvCxnSpPr>
            <p:cNvPr id="76843" name="Straight Connector 36"/>
            <p:cNvCxnSpPr>
              <a:cxnSpLocks noChangeShapeType="1"/>
            </p:cNvCxnSpPr>
            <p:nvPr/>
          </p:nvCxnSpPr>
          <p:spPr bwMode="auto">
            <a:xfrm rot="16200000" flipH="1">
              <a:off x="3187700" y="5676900"/>
              <a:ext cx="355600" cy="228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76844" name="Straight Connector 37"/>
            <p:cNvCxnSpPr>
              <a:cxnSpLocks noChangeShapeType="1"/>
            </p:cNvCxnSpPr>
            <p:nvPr/>
          </p:nvCxnSpPr>
          <p:spPr bwMode="auto">
            <a:xfrm rot="5400000">
              <a:off x="3187700" y="5676899"/>
              <a:ext cx="355600" cy="228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cxnSp>
      </p:grpSp>
      <p:grpSp>
        <p:nvGrpSpPr>
          <p:cNvPr id="44" name="Group 38"/>
          <p:cNvGrpSpPr>
            <a:grpSpLocks/>
          </p:cNvGrpSpPr>
          <p:nvPr/>
        </p:nvGrpSpPr>
        <p:grpSpPr bwMode="auto">
          <a:xfrm>
            <a:off x="3300413" y="2976563"/>
            <a:ext cx="114300" cy="177800"/>
            <a:chOff x="3251200" y="5613399"/>
            <a:chExt cx="228600" cy="355601"/>
          </a:xfrm>
        </p:grpSpPr>
        <p:cxnSp>
          <p:nvCxnSpPr>
            <p:cNvPr id="76841" name="Straight Connector 36"/>
            <p:cNvCxnSpPr>
              <a:cxnSpLocks noChangeShapeType="1"/>
            </p:cNvCxnSpPr>
            <p:nvPr/>
          </p:nvCxnSpPr>
          <p:spPr bwMode="auto">
            <a:xfrm rot="16200000" flipH="1">
              <a:off x="3187700" y="5676900"/>
              <a:ext cx="355600" cy="228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76842" name="Straight Connector 37"/>
            <p:cNvCxnSpPr>
              <a:cxnSpLocks noChangeShapeType="1"/>
            </p:cNvCxnSpPr>
            <p:nvPr/>
          </p:nvCxnSpPr>
          <p:spPr bwMode="auto">
            <a:xfrm rot="5400000">
              <a:off x="3187700" y="5676899"/>
              <a:ext cx="355600" cy="228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cxnSp>
      </p:grpSp>
      <p:grpSp>
        <p:nvGrpSpPr>
          <p:cNvPr id="47" name="Group 38"/>
          <p:cNvGrpSpPr>
            <a:grpSpLocks/>
          </p:cNvGrpSpPr>
          <p:nvPr/>
        </p:nvGrpSpPr>
        <p:grpSpPr bwMode="auto">
          <a:xfrm>
            <a:off x="3300413" y="3267075"/>
            <a:ext cx="114300" cy="177800"/>
            <a:chOff x="3251200" y="5613399"/>
            <a:chExt cx="228600" cy="355601"/>
          </a:xfrm>
        </p:grpSpPr>
        <p:cxnSp>
          <p:nvCxnSpPr>
            <p:cNvPr id="76839" name="Straight Connector 36"/>
            <p:cNvCxnSpPr>
              <a:cxnSpLocks noChangeShapeType="1"/>
            </p:cNvCxnSpPr>
            <p:nvPr/>
          </p:nvCxnSpPr>
          <p:spPr bwMode="auto">
            <a:xfrm rot="16200000" flipH="1">
              <a:off x="3187700" y="5676900"/>
              <a:ext cx="355600" cy="228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76840" name="Straight Connector 37"/>
            <p:cNvCxnSpPr>
              <a:cxnSpLocks noChangeShapeType="1"/>
            </p:cNvCxnSpPr>
            <p:nvPr/>
          </p:nvCxnSpPr>
          <p:spPr bwMode="auto">
            <a:xfrm rot="5400000">
              <a:off x="3187700" y="5676899"/>
              <a:ext cx="355600" cy="228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30495584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2" grpId="0"/>
      <p:bldP spid="3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ostpergenome2015_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0" y="1122376"/>
            <a:ext cx="6604000" cy="4953000"/>
          </a:xfrm>
          <a:prstGeom prst="rect">
            <a:avLst/>
          </a:prstGeom>
        </p:spPr>
      </p:pic>
      <p:sp>
        <p:nvSpPr>
          <p:cNvPr id="77826" name="Title 1"/>
          <p:cNvSpPr>
            <a:spLocks noGrp="1"/>
          </p:cNvSpPr>
          <p:nvPr>
            <p:ph type="title"/>
          </p:nvPr>
        </p:nvSpPr>
        <p:spPr/>
        <p:txBody>
          <a:bodyPr/>
          <a:lstStyle/>
          <a:p>
            <a:r>
              <a:rPr lang="en-GB">
                <a:latin typeface="Georgia" charset="0"/>
              </a:rPr>
              <a:t>Global Sequencing Progress</a:t>
            </a:r>
            <a:endParaRPr lang="en-US">
              <a:latin typeface="Georgia" charset="0"/>
            </a:endParaRPr>
          </a:p>
        </p:txBody>
      </p:sp>
      <p:sp>
        <p:nvSpPr>
          <p:cNvPr id="5" name="TextBox 4"/>
          <p:cNvSpPr txBox="1">
            <a:spLocks noChangeArrowheads="1"/>
          </p:cNvSpPr>
          <p:nvPr/>
        </p:nvSpPr>
        <p:spPr bwMode="auto">
          <a:xfrm flipH="1">
            <a:off x="2564513" y="2684478"/>
            <a:ext cx="1487487"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ctr"/>
            <a:r>
              <a:rPr lang="en-GB" dirty="0">
                <a:solidFill>
                  <a:srgbClr val="FF0000"/>
                </a:solidFill>
              </a:rPr>
              <a:t>Capillary</a:t>
            </a:r>
            <a:endParaRPr lang="en-US" dirty="0">
              <a:solidFill>
                <a:srgbClr val="FF0000"/>
              </a:solidFill>
            </a:endParaRPr>
          </a:p>
        </p:txBody>
      </p:sp>
      <p:sp>
        <p:nvSpPr>
          <p:cNvPr id="7" name="TextBox 6"/>
          <p:cNvSpPr txBox="1">
            <a:spLocks noChangeArrowheads="1"/>
          </p:cNvSpPr>
          <p:nvPr/>
        </p:nvSpPr>
        <p:spPr bwMode="auto">
          <a:xfrm flipH="1">
            <a:off x="6069875" y="3407269"/>
            <a:ext cx="900113"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ctr"/>
            <a:r>
              <a:rPr lang="en-GB" dirty="0">
                <a:solidFill>
                  <a:srgbClr val="FF0000"/>
                </a:solidFill>
              </a:rPr>
              <a:t>NGS</a:t>
            </a:r>
            <a:endParaRPr lang="en-US" dirty="0">
              <a:solidFill>
                <a:srgbClr val="FF0000"/>
              </a:solidFill>
            </a:endParaRPr>
          </a:p>
        </p:txBody>
      </p:sp>
    </p:spTree>
    <p:extLst>
      <p:ext uri="{BB962C8B-B14F-4D97-AF65-F5344CB8AC3E}">
        <p14:creationId xmlns:p14="http://schemas.microsoft.com/office/powerpoint/2010/main" val="180555159"/>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7" grpId="0" animBg="1"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a:xfrm>
            <a:off x="500014" y="71293"/>
            <a:ext cx="7958186" cy="868776"/>
          </a:xfrm>
        </p:spPr>
        <p:txBody>
          <a:bodyPr/>
          <a:lstStyle/>
          <a:p>
            <a:pPr eaLnBrk="1" hangingPunct="1"/>
            <a:r>
              <a:rPr lang="en-GB" dirty="0" smtClean="0">
                <a:latin typeface="Georgia" charset="0"/>
              </a:rPr>
              <a:t>NGS Process</a:t>
            </a:r>
            <a:endParaRPr lang="en-GB" dirty="0">
              <a:latin typeface="Georgia" charset="0"/>
            </a:endParaRPr>
          </a:p>
        </p:txBody>
      </p:sp>
      <p:sp>
        <p:nvSpPr>
          <p:cNvPr id="78850" name="AutoShape 4"/>
          <p:cNvSpPr>
            <a:spLocks noChangeArrowheads="1"/>
          </p:cNvSpPr>
          <p:nvPr/>
        </p:nvSpPr>
        <p:spPr bwMode="auto">
          <a:xfrm>
            <a:off x="1803500" y="1155556"/>
            <a:ext cx="2433638" cy="849312"/>
          </a:xfrm>
          <a:prstGeom prst="roundRect">
            <a:avLst>
              <a:gd name="adj" fmla="val 16667"/>
            </a:avLst>
          </a:prstGeom>
          <a:solidFill>
            <a:srgbClr val="BBE0E3"/>
          </a:solidFill>
          <a:ln w="9525">
            <a:solidFill>
              <a:schemeClr val="tx1"/>
            </a:solidFill>
            <a:round/>
            <a:headEnd/>
            <a:tailEnd/>
          </a:ln>
        </p:spPr>
        <p:txBody>
          <a:bodyPr wrap="none" anchor="ctr"/>
          <a:lstStyle/>
          <a:p>
            <a:pPr algn="ctr"/>
            <a:r>
              <a:rPr lang="en-GB" sz="2400"/>
              <a:t>DNA Prep</a:t>
            </a:r>
          </a:p>
        </p:txBody>
      </p:sp>
      <p:sp>
        <p:nvSpPr>
          <p:cNvPr id="78851" name="AutoShape 5"/>
          <p:cNvSpPr>
            <a:spLocks noChangeArrowheads="1"/>
          </p:cNvSpPr>
          <p:nvPr/>
        </p:nvSpPr>
        <p:spPr bwMode="auto">
          <a:xfrm>
            <a:off x="1803500" y="2508106"/>
            <a:ext cx="2433638" cy="849312"/>
          </a:xfrm>
          <a:prstGeom prst="roundRect">
            <a:avLst>
              <a:gd name="adj" fmla="val 16667"/>
            </a:avLst>
          </a:prstGeom>
          <a:solidFill>
            <a:srgbClr val="BBE0E3"/>
          </a:solidFill>
          <a:ln w="9525">
            <a:solidFill>
              <a:schemeClr val="tx1"/>
            </a:solidFill>
            <a:round/>
            <a:headEnd/>
            <a:tailEnd/>
          </a:ln>
        </p:spPr>
        <p:txBody>
          <a:bodyPr wrap="none" anchor="ctr"/>
          <a:lstStyle/>
          <a:p>
            <a:pPr algn="ctr"/>
            <a:r>
              <a:rPr lang="en-GB" sz="2400" dirty="0"/>
              <a:t>Library Prep</a:t>
            </a:r>
          </a:p>
        </p:txBody>
      </p:sp>
      <p:sp>
        <p:nvSpPr>
          <p:cNvPr id="78852" name="AutoShape 6"/>
          <p:cNvSpPr>
            <a:spLocks noChangeArrowheads="1"/>
          </p:cNvSpPr>
          <p:nvPr/>
        </p:nvSpPr>
        <p:spPr bwMode="auto">
          <a:xfrm>
            <a:off x="1803500" y="3862243"/>
            <a:ext cx="2433638" cy="849313"/>
          </a:xfrm>
          <a:prstGeom prst="roundRect">
            <a:avLst>
              <a:gd name="adj" fmla="val 16667"/>
            </a:avLst>
          </a:prstGeom>
          <a:solidFill>
            <a:srgbClr val="BBE0E3"/>
          </a:solidFill>
          <a:ln w="9525">
            <a:solidFill>
              <a:schemeClr val="tx1"/>
            </a:solidFill>
            <a:round/>
            <a:headEnd/>
            <a:tailEnd/>
          </a:ln>
        </p:spPr>
        <p:txBody>
          <a:bodyPr wrap="none" anchor="ctr"/>
          <a:lstStyle/>
          <a:p>
            <a:pPr algn="ctr"/>
            <a:r>
              <a:rPr lang="en-GB" sz="2400"/>
              <a:t>Chip Prep</a:t>
            </a:r>
          </a:p>
        </p:txBody>
      </p:sp>
      <p:sp>
        <p:nvSpPr>
          <p:cNvPr id="78853" name="AutoShape 7"/>
          <p:cNvSpPr>
            <a:spLocks noChangeArrowheads="1"/>
          </p:cNvSpPr>
          <p:nvPr/>
        </p:nvSpPr>
        <p:spPr bwMode="auto">
          <a:xfrm>
            <a:off x="1801913" y="5216381"/>
            <a:ext cx="2433637" cy="849312"/>
          </a:xfrm>
          <a:prstGeom prst="roundRect">
            <a:avLst>
              <a:gd name="adj" fmla="val 16667"/>
            </a:avLst>
          </a:prstGeom>
          <a:solidFill>
            <a:srgbClr val="BBE0E3"/>
          </a:solidFill>
          <a:ln w="9525">
            <a:solidFill>
              <a:schemeClr val="tx1"/>
            </a:solidFill>
            <a:round/>
            <a:headEnd/>
            <a:tailEnd/>
          </a:ln>
        </p:spPr>
        <p:txBody>
          <a:bodyPr wrap="none" anchor="ctr"/>
          <a:lstStyle/>
          <a:p>
            <a:pPr algn="ctr"/>
            <a:r>
              <a:rPr lang="en-GB" sz="2400"/>
              <a:t>Sequencing</a:t>
            </a:r>
          </a:p>
        </p:txBody>
      </p:sp>
      <p:sp>
        <p:nvSpPr>
          <p:cNvPr id="78854" name="Line 8"/>
          <p:cNvSpPr>
            <a:spLocks noChangeShapeType="1"/>
          </p:cNvSpPr>
          <p:nvPr/>
        </p:nvSpPr>
        <p:spPr bwMode="auto">
          <a:xfrm>
            <a:off x="3019525" y="2084243"/>
            <a:ext cx="0" cy="373063"/>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8855" name="Line 9"/>
          <p:cNvSpPr>
            <a:spLocks noChangeShapeType="1"/>
          </p:cNvSpPr>
          <p:nvPr/>
        </p:nvSpPr>
        <p:spPr bwMode="auto">
          <a:xfrm>
            <a:off x="3019525" y="3433618"/>
            <a:ext cx="0" cy="373063"/>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8856" name="Line 10"/>
          <p:cNvSpPr>
            <a:spLocks noChangeShapeType="1"/>
          </p:cNvSpPr>
          <p:nvPr/>
        </p:nvSpPr>
        <p:spPr bwMode="auto">
          <a:xfrm>
            <a:off x="3019525" y="4782993"/>
            <a:ext cx="0" cy="373063"/>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8857" name="AutoShape 7"/>
          <p:cNvSpPr>
            <a:spLocks noChangeArrowheads="1"/>
          </p:cNvSpPr>
          <p:nvPr/>
        </p:nvSpPr>
        <p:spPr bwMode="auto">
          <a:xfrm>
            <a:off x="5097563" y="5216381"/>
            <a:ext cx="2433637" cy="849312"/>
          </a:xfrm>
          <a:prstGeom prst="roundRect">
            <a:avLst>
              <a:gd name="adj" fmla="val 16667"/>
            </a:avLst>
          </a:prstGeom>
          <a:solidFill>
            <a:srgbClr val="BBE0E3"/>
          </a:solidFill>
          <a:ln w="9525">
            <a:solidFill>
              <a:schemeClr val="tx1"/>
            </a:solidFill>
            <a:round/>
            <a:headEnd/>
            <a:tailEnd/>
          </a:ln>
        </p:spPr>
        <p:txBody>
          <a:bodyPr wrap="none" anchor="ctr"/>
          <a:lstStyle/>
          <a:p>
            <a:pPr algn="ctr"/>
            <a:r>
              <a:rPr lang="en-GB" sz="2400"/>
              <a:t>Analysis</a:t>
            </a:r>
          </a:p>
        </p:txBody>
      </p:sp>
      <p:sp>
        <p:nvSpPr>
          <p:cNvPr id="78858" name="Line 10"/>
          <p:cNvSpPr>
            <a:spLocks noChangeShapeType="1"/>
          </p:cNvSpPr>
          <p:nvPr/>
        </p:nvSpPr>
        <p:spPr bwMode="auto">
          <a:xfrm rot="-5400000">
            <a:off x="4715769" y="5450537"/>
            <a:ext cx="0" cy="373062"/>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66333203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r>
              <a:rPr lang="en-US" dirty="0"/>
              <a:t>NGS Bioinformatics Overview</a:t>
            </a:r>
          </a:p>
        </p:txBody>
      </p:sp>
      <p:sp>
        <p:nvSpPr>
          <p:cNvPr id="13315" name="Rectangle 3">
            <a:hlinkClick r:id="rId3" action="ppaction://hlinksldjump"/>
          </p:cNvPr>
          <p:cNvSpPr>
            <a:spLocks noChangeArrowheads="1"/>
          </p:cNvSpPr>
          <p:nvPr/>
        </p:nvSpPr>
        <p:spPr bwMode="auto">
          <a:xfrm>
            <a:off x="1470025" y="2498539"/>
            <a:ext cx="5873750" cy="611188"/>
          </a:xfrm>
          <a:prstGeom prst="rect">
            <a:avLst/>
          </a:prstGeom>
          <a:solidFill>
            <a:schemeClr val="tx1"/>
          </a:solidFill>
          <a:ln w="9525">
            <a:solidFill>
              <a:schemeClr val="tx1"/>
            </a:solidFill>
            <a:miter lim="800000"/>
            <a:headEnd/>
            <a:tailEnd/>
          </a:ln>
          <a:effectLst/>
        </p:spPr>
        <p:txBody>
          <a:bodyPr wrap="none" lIns="306000" rIns="90000" anchor="ctr">
            <a:prstTxWarp prst="textNoShape">
              <a:avLst/>
            </a:prstTxWarp>
          </a:bodyPr>
          <a:lstStyle/>
          <a:p>
            <a:pPr algn="l" eaLnBrk="0" hangingPunct="0">
              <a:buClr>
                <a:schemeClr val="bg1"/>
              </a:buClr>
              <a:buFont typeface="Webdings" charset="2"/>
              <a:buChar char="4"/>
            </a:pPr>
            <a:r>
              <a:rPr lang="en-GB" sz="2800" b="1" dirty="0" smtClean="0">
                <a:solidFill>
                  <a:schemeClr val="bg1"/>
                </a:solidFill>
              </a:rPr>
              <a:t>NGS Analysis Workflows</a:t>
            </a:r>
            <a:endParaRPr lang="en-GB" sz="2800" b="1" dirty="0">
              <a:solidFill>
                <a:schemeClr val="bg1"/>
              </a:solidFill>
            </a:endParaRPr>
          </a:p>
        </p:txBody>
      </p:sp>
      <p:sp>
        <p:nvSpPr>
          <p:cNvPr id="12" name="Rectangle 5">
            <a:hlinkClick r:id="" action="ppaction://noaction"/>
          </p:cNvPr>
          <p:cNvSpPr>
            <a:spLocks noChangeArrowheads="1"/>
          </p:cNvSpPr>
          <p:nvPr/>
        </p:nvSpPr>
        <p:spPr bwMode="auto">
          <a:xfrm>
            <a:off x="1465263" y="4005177"/>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Lab Exercises</a:t>
            </a:r>
            <a:endParaRPr lang="en-GB" sz="2800" b="1" dirty="0"/>
          </a:p>
        </p:txBody>
      </p:sp>
      <p:sp>
        <p:nvSpPr>
          <p:cNvPr id="15" name="Rectangle 6">
            <a:hlinkClick r:id="" action="ppaction://noaction"/>
          </p:cNvPr>
          <p:cNvSpPr>
            <a:spLocks noChangeArrowheads="1"/>
          </p:cNvSpPr>
          <p:nvPr/>
        </p:nvSpPr>
        <p:spPr bwMode="auto">
          <a:xfrm>
            <a:off x="1458914" y="3248206"/>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Data Formats</a:t>
            </a:r>
            <a:endParaRPr lang="en-GB" sz="2800" b="1" dirty="0"/>
          </a:p>
        </p:txBody>
      </p:sp>
      <p:sp>
        <p:nvSpPr>
          <p:cNvPr id="6" name="Rectangle 6">
            <a:hlinkClick r:id="" action="ppaction://noaction"/>
          </p:cNvPr>
          <p:cNvSpPr>
            <a:spLocks noChangeArrowheads="1"/>
          </p:cNvSpPr>
          <p:nvPr/>
        </p:nvSpPr>
        <p:spPr bwMode="auto">
          <a:xfrm>
            <a:off x="1458914" y="1730484"/>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Overview</a:t>
            </a:r>
            <a:endParaRPr lang="en-GB" sz="2800" b="1" dirty="0"/>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13 at 13.33.08.png"/>
          <p:cNvPicPr>
            <a:picLocks noChangeAspect="1"/>
          </p:cNvPicPr>
          <p:nvPr/>
        </p:nvPicPr>
        <p:blipFill>
          <a:blip r:embed="rId2"/>
          <a:stretch>
            <a:fillRect/>
          </a:stretch>
        </p:blipFill>
        <p:spPr>
          <a:xfrm>
            <a:off x="5719603" y="4061880"/>
            <a:ext cx="3243372" cy="2133370"/>
          </a:xfrm>
          <a:prstGeom prst="rect">
            <a:avLst/>
          </a:prstGeom>
        </p:spPr>
      </p:pic>
      <p:sp>
        <p:nvSpPr>
          <p:cNvPr id="2" name="Title 1"/>
          <p:cNvSpPr>
            <a:spLocks noGrp="1"/>
          </p:cNvSpPr>
          <p:nvPr>
            <p:ph type="title"/>
          </p:nvPr>
        </p:nvSpPr>
        <p:spPr/>
        <p:txBody>
          <a:bodyPr/>
          <a:lstStyle/>
          <a:p>
            <a:r>
              <a:rPr lang="en-US" dirty="0" smtClean="0"/>
              <a:t>NGS Workflows</a:t>
            </a:r>
            <a:endParaRPr lang="en-US" dirty="0"/>
          </a:p>
        </p:txBody>
      </p:sp>
      <p:sp>
        <p:nvSpPr>
          <p:cNvPr id="3" name="Content Placeholder 2"/>
          <p:cNvSpPr>
            <a:spLocks noGrp="1"/>
          </p:cNvSpPr>
          <p:nvPr>
            <p:ph idx="1"/>
          </p:nvPr>
        </p:nvSpPr>
        <p:spPr>
          <a:xfrm>
            <a:off x="539750" y="1066800"/>
            <a:ext cx="8064500" cy="2995080"/>
          </a:xfrm>
        </p:spPr>
        <p:txBody>
          <a:bodyPr/>
          <a:lstStyle/>
          <a:p>
            <a:r>
              <a:rPr lang="en-US" dirty="0" smtClean="0"/>
              <a:t>Next-gen sequencing experiments:</a:t>
            </a:r>
          </a:p>
          <a:p>
            <a:pPr lvl="1"/>
            <a:r>
              <a:rPr lang="en-US" dirty="0" smtClean="0"/>
              <a:t>Vary from one or two up to thousands of samples</a:t>
            </a:r>
          </a:p>
          <a:p>
            <a:pPr lvl="1"/>
            <a:r>
              <a:rPr lang="en-US" dirty="0" smtClean="0"/>
              <a:t>Can generate one or more sequencing libraries per sample</a:t>
            </a:r>
          </a:p>
          <a:p>
            <a:pPr lvl="1"/>
            <a:r>
              <a:rPr lang="en-US" dirty="0" smtClean="0"/>
              <a:t>Multiple libraries can be sequenced per lane (multiplex)</a:t>
            </a:r>
          </a:p>
          <a:p>
            <a:pPr lvl="2"/>
            <a:r>
              <a:rPr lang="en-US" dirty="0" smtClean="0"/>
              <a:t>We call data from one index within a lane a ‘</a:t>
            </a:r>
            <a:r>
              <a:rPr lang="en-US" dirty="0" err="1" smtClean="0"/>
              <a:t>lanelet</a:t>
            </a:r>
            <a:r>
              <a:rPr lang="en-US" dirty="0" smtClean="0"/>
              <a:t>’</a:t>
            </a:r>
          </a:p>
          <a:p>
            <a:pPr lvl="1"/>
            <a:r>
              <a:rPr lang="en-US" dirty="0" smtClean="0"/>
              <a:t>Data can be quite large</a:t>
            </a:r>
          </a:p>
          <a:p>
            <a:pPr lvl="2"/>
            <a:r>
              <a:rPr lang="en-US" dirty="0"/>
              <a:t>c</a:t>
            </a:r>
            <a:r>
              <a:rPr lang="en-US" dirty="0" smtClean="0"/>
              <a:t>an be difficult to do even ‘easy’ things like splitting and merging</a:t>
            </a:r>
          </a:p>
          <a:p>
            <a:r>
              <a:rPr lang="en-US" dirty="0" smtClean="0"/>
              <a:t>Major modes: de-novo assembly or reference-based analysis</a:t>
            </a:r>
          </a:p>
          <a:p>
            <a:r>
              <a:rPr lang="en-US" dirty="0" smtClean="0"/>
              <a:t>In </a:t>
            </a:r>
            <a:r>
              <a:rPr lang="en-US" dirty="0" err="1" smtClean="0"/>
              <a:t>resequencing</a:t>
            </a:r>
            <a:r>
              <a:rPr lang="en-US" dirty="0" smtClean="0"/>
              <a:t>, alignment of reads onto reference is just the 1</a:t>
            </a:r>
            <a:r>
              <a:rPr lang="en-US" baseline="30000" dirty="0" smtClean="0"/>
              <a:t>st</a:t>
            </a:r>
            <a:r>
              <a:rPr lang="en-US" dirty="0" smtClean="0"/>
              <a:t> step</a:t>
            </a:r>
          </a:p>
        </p:txBody>
      </p:sp>
      <p:sp>
        <p:nvSpPr>
          <p:cNvPr id="6" name="Content Placeholder 2"/>
          <p:cNvSpPr txBox="1">
            <a:spLocks/>
          </p:cNvSpPr>
          <p:nvPr/>
        </p:nvSpPr>
        <p:spPr bwMode="auto">
          <a:xfrm>
            <a:off x="539749" y="4068236"/>
            <a:ext cx="5340783" cy="212701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eaLnBrk="1" fontAlgn="base" hangingPunct="1">
              <a:spcBef>
                <a:spcPct val="20000"/>
              </a:spcBef>
              <a:spcAft>
                <a:spcPct val="0"/>
              </a:spcAft>
              <a:defRPr sz="2000">
                <a:solidFill>
                  <a:schemeClr val="tx1"/>
                </a:solidFill>
                <a:latin typeface="+mn-lt"/>
                <a:ea typeface="+mn-ea"/>
                <a:cs typeface="+mn-cs"/>
              </a:defRPr>
            </a:lvl1pPr>
            <a:lvl2pPr marL="465138" indent="-285750" algn="l" rtl="0" eaLnBrk="1" fontAlgn="base" hangingPunct="1">
              <a:spcBef>
                <a:spcPct val="20000"/>
              </a:spcBef>
              <a:spcAft>
                <a:spcPct val="0"/>
              </a:spcAft>
              <a:buFont typeface="Webdings" pitchFamily="-111" charset="2"/>
              <a:buChar char="4"/>
              <a:defRPr sz="1800">
                <a:solidFill>
                  <a:schemeClr val="tx1"/>
                </a:solidFill>
                <a:latin typeface="+mn-lt"/>
                <a:ea typeface="ＭＳ Ｐゴシック" pitchFamily="-111" charset="-128"/>
              </a:defRPr>
            </a:lvl2pPr>
            <a:lvl3pPr marL="901700" indent="-228600" algn="l" rtl="0" eaLnBrk="1" fontAlgn="base" hangingPunct="1">
              <a:spcBef>
                <a:spcPct val="20000"/>
              </a:spcBef>
              <a:spcAft>
                <a:spcPct val="0"/>
              </a:spcAft>
              <a:buFont typeface="Webdings" pitchFamily="-111" charset="2"/>
              <a:buChar char="4"/>
              <a:defRPr sz="1600">
                <a:solidFill>
                  <a:schemeClr val="tx1"/>
                </a:solidFill>
                <a:latin typeface="+mn-lt"/>
                <a:ea typeface="ＭＳ Ｐゴシック" pitchFamily="-111" charset="-128"/>
              </a:defRPr>
            </a:lvl3pPr>
            <a:lvl4pPr marL="1349375" indent="-228600" algn="l" rtl="0" eaLnBrk="1" fontAlgn="base" hangingPunct="1">
              <a:spcBef>
                <a:spcPct val="20000"/>
              </a:spcBef>
              <a:spcAft>
                <a:spcPct val="0"/>
              </a:spcAft>
              <a:buFont typeface="Webdings" pitchFamily="-111" charset="2"/>
              <a:buChar char="4"/>
              <a:defRPr sz="1400">
                <a:solidFill>
                  <a:schemeClr val="tx1"/>
                </a:solidFill>
                <a:latin typeface="+mn-lt"/>
                <a:ea typeface="ＭＳ Ｐゴシック" pitchFamily="-111" charset="-128"/>
              </a:defRPr>
            </a:lvl4pPr>
            <a:lvl5pPr marL="1789113" indent="-228600" algn="l" rtl="0" eaLnBrk="1" fontAlgn="base" hangingPunct="1">
              <a:spcBef>
                <a:spcPct val="20000"/>
              </a:spcBef>
              <a:spcAft>
                <a:spcPct val="0"/>
              </a:spcAft>
              <a:buFont typeface="Webdings" pitchFamily="-111" charset="2"/>
              <a:buChar char="4"/>
              <a:defRPr sz="1200">
                <a:solidFill>
                  <a:schemeClr val="tx1"/>
                </a:solidFill>
                <a:latin typeface="+mn-lt"/>
                <a:ea typeface="ＭＳ Ｐゴシック" pitchFamily="-111" charset="-128"/>
              </a:defRPr>
            </a:lvl5pPr>
            <a:lvl6pPr marL="22463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6pPr>
            <a:lvl7pPr marL="27035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7pPr>
            <a:lvl8pPr marL="31607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8pPr>
            <a:lvl9pPr marL="36179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9pPr>
          </a:lstStyle>
          <a:p>
            <a:pPr lvl="1"/>
            <a:r>
              <a:rPr lang="en-US" dirty="0" smtClean="0"/>
              <a:t>QC </a:t>
            </a:r>
            <a:r>
              <a:rPr lang="en-US" dirty="0"/>
              <a:t>of data is very important for good calls</a:t>
            </a:r>
          </a:p>
          <a:p>
            <a:pPr lvl="2"/>
            <a:r>
              <a:rPr lang="en-US" dirty="0"/>
              <a:t>Biases in the library or sequence data will produce unexpected results or missed variant calls (e.g. GC or context bias)</a:t>
            </a:r>
          </a:p>
          <a:p>
            <a:pPr lvl="2"/>
            <a:r>
              <a:rPr lang="en-US" dirty="0"/>
              <a:t>False </a:t>
            </a:r>
            <a:r>
              <a:rPr lang="en-US" dirty="0" err="1"/>
              <a:t>indels</a:t>
            </a:r>
            <a:r>
              <a:rPr lang="en-US" dirty="0"/>
              <a:t> due to ‘bubbles’ in sequencing run</a:t>
            </a:r>
          </a:p>
          <a:p>
            <a:pPr lvl="2"/>
            <a:endParaRPr lang="en-US" dirty="0" smtClean="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Resequencing</a:t>
            </a:r>
            <a:r>
              <a:rPr lang="en-US" dirty="0" smtClean="0"/>
              <a:t> Data Production Workflow</a:t>
            </a:r>
            <a:endParaRPr lang="en-US" dirty="0"/>
          </a:p>
        </p:txBody>
      </p:sp>
      <p:grpSp>
        <p:nvGrpSpPr>
          <p:cNvPr id="3" name="Group 67"/>
          <p:cNvGrpSpPr/>
          <p:nvPr/>
        </p:nvGrpSpPr>
        <p:grpSpPr>
          <a:xfrm>
            <a:off x="474321" y="1041714"/>
            <a:ext cx="8129384" cy="2694334"/>
            <a:chOff x="474321" y="1041714"/>
            <a:chExt cx="8129384" cy="2694334"/>
          </a:xfrm>
        </p:grpSpPr>
        <p:sp>
          <p:nvSpPr>
            <p:cNvPr id="71" name="Rectangle 70"/>
            <p:cNvSpPr/>
            <p:nvPr/>
          </p:nvSpPr>
          <p:spPr bwMode="auto">
            <a:xfrm>
              <a:off x="474321" y="1041714"/>
              <a:ext cx="8129384" cy="2230243"/>
            </a:xfrm>
            <a:prstGeom prst="rect">
              <a:avLst/>
            </a:prstGeom>
            <a:solidFill>
              <a:srgbClr val="EFF3E6"/>
            </a:solidFill>
            <a:ln w="9525" cap="flat" cmpd="sng" algn="ctr">
              <a:solidFill>
                <a:srgbClr val="F2F5EC"/>
              </a:solidFill>
              <a:prstDash val="solid"/>
              <a:round/>
              <a:headEnd type="none" w="med" len="med"/>
              <a:tailEnd type="none" w="med" len="med"/>
            </a:ln>
            <a:effectLst/>
          </p:spPr>
          <p:txBody>
            <a:bodyPr rtlCol="0" anchor="ctr"/>
            <a:lstStyle/>
            <a:p>
              <a:pPr algn="r"/>
              <a:r>
                <a:rPr lang="en-US" sz="2200" b="1" dirty="0" smtClean="0"/>
                <a:t>Merge Up</a:t>
              </a:r>
            </a:p>
          </p:txBody>
        </p:sp>
        <p:sp>
          <p:nvSpPr>
            <p:cNvPr id="36" name="Rounded Rectangle 35"/>
            <p:cNvSpPr/>
            <p:nvPr/>
          </p:nvSpPr>
          <p:spPr bwMode="auto">
            <a:xfrm>
              <a:off x="1725609" y="2416004"/>
              <a:ext cx="4721265" cy="855954"/>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40" name="Rounded Rectangle 39"/>
            <p:cNvSpPr/>
            <p:nvPr/>
          </p:nvSpPr>
          <p:spPr bwMode="auto">
            <a:xfrm>
              <a:off x="5136517" y="258167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42" name="Straight Arrow Connector 41"/>
            <p:cNvCxnSpPr>
              <a:stCxn id="29" idx="0"/>
              <a:endCxn id="40" idx="2"/>
            </p:cNvCxnSpPr>
            <p:nvPr/>
          </p:nvCxnSpPr>
          <p:spPr bwMode="auto">
            <a:xfrm rot="5400000" flipH="1" flipV="1">
              <a:off x="4752301" y="3089006"/>
              <a:ext cx="891534" cy="40148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4" name="Straight Arrow Connector 43"/>
            <p:cNvCxnSpPr>
              <a:stCxn id="33" idx="0"/>
            </p:cNvCxnSpPr>
            <p:nvPr/>
          </p:nvCxnSpPr>
          <p:spPr bwMode="auto">
            <a:xfrm rot="16200000" flipV="1">
              <a:off x="5124748" y="3172673"/>
              <a:ext cx="864456" cy="26229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5" name="Rounded Rectangle 44"/>
            <p:cNvSpPr/>
            <p:nvPr/>
          </p:nvSpPr>
          <p:spPr bwMode="auto">
            <a:xfrm>
              <a:off x="2596455" y="257369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46" name="Straight Arrow Connector 45"/>
            <p:cNvCxnSpPr>
              <a:endCxn id="45" idx="2"/>
            </p:cNvCxnSpPr>
            <p:nvPr/>
          </p:nvCxnSpPr>
          <p:spPr bwMode="auto">
            <a:xfrm rot="5400000" flipH="1" flipV="1">
              <a:off x="2226045" y="3067226"/>
              <a:ext cx="863922" cy="40148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7" name="Straight Arrow Connector 46"/>
            <p:cNvCxnSpPr/>
            <p:nvPr/>
          </p:nvCxnSpPr>
          <p:spPr bwMode="auto">
            <a:xfrm rot="16200000" flipV="1">
              <a:off x="2584686" y="3137087"/>
              <a:ext cx="864456" cy="26229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9" name="Straight Arrow Connector 48"/>
            <p:cNvCxnSpPr/>
            <p:nvPr/>
          </p:nvCxnSpPr>
          <p:spPr bwMode="auto">
            <a:xfrm rot="5400000" flipH="1" flipV="1">
              <a:off x="3476480" y="3155691"/>
              <a:ext cx="857556" cy="26174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0" name="Rounded Rectangle 49"/>
            <p:cNvSpPr/>
            <p:nvPr/>
          </p:nvSpPr>
          <p:spPr bwMode="auto">
            <a:xfrm>
              <a:off x="3756027" y="258911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51" name="TextBox 50"/>
            <p:cNvSpPr txBox="1"/>
            <p:nvPr/>
          </p:nvSpPr>
          <p:spPr>
            <a:xfrm>
              <a:off x="697172" y="2640758"/>
              <a:ext cx="706368" cy="461665"/>
            </a:xfrm>
            <a:prstGeom prst="rect">
              <a:avLst/>
            </a:prstGeom>
            <a:noFill/>
          </p:spPr>
          <p:txBody>
            <a:bodyPr wrap="none" rtlCol="0">
              <a:spAutoFit/>
            </a:bodyPr>
            <a:lstStyle/>
            <a:p>
              <a:pPr algn="ctr"/>
              <a:r>
                <a:rPr lang="en-US" sz="1200" b="1" dirty="0" smtClean="0"/>
                <a:t>Library</a:t>
              </a:r>
            </a:p>
            <a:p>
              <a:pPr algn="ctr"/>
              <a:r>
                <a:rPr lang="en-US" sz="1200" b="1" dirty="0" smtClean="0"/>
                <a:t>merge</a:t>
              </a:r>
            </a:p>
          </p:txBody>
        </p:sp>
        <p:sp>
          <p:nvSpPr>
            <p:cNvPr id="62" name="TextBox 61"/>
            <p:cNvSpPr txBox="1"/>
            <p:nvPr/>
          </p:nvSpPr>
          <p:spPr>
            <a:xfrm>
              <a:off x="6571116" y="2686925"/>
              <a:ext cx="890238" cy="369332"/>
            </a:xfrm>
            <a:prstGeom prst="rect">
              <a:avLst/>
            </a:prstGeom>
            <a:noFill/>
          </p:spPr>
          <p:txBody>
            <a:bodyPr wrap="none" rtlCol="0">
              <a:spAutoFit/>
            </a:bodyPr>
            <a:lstStyle/>
            <a:p>
              <a:r>
                <a:rPr lang="en-US" dirty="0" smtClean="0"/>
                <a:t>Library</a:t>
              </a:r>
              <a:endParaRPr lang="en-US" dirty="0"/>
            </a:p>
          </p:txBody>
        </p:sp>
        <p:grpSp>
          <p:nvGrpSpPr>
            <p:cNvPr id="7" name="Group 67"/>
            <p:cNvGrpSpPr/>
            <p:nvPr/>
          </p:nvGrpSpPr>
          <p:grpSpPr>
            <a:xfrm>
              <a:off x="836723" y="1243054"/>
              <a:ext cx="7615120" cy="1346058"/>
              <a:chOff x="836723" y="1243054"/>
              <a:chExt cx="7615120" cy="1346058"/>
            </a:xfrm>
          </p:grpSpPr>
          <p:sp>
            <p:nvSpPr>
              <p:cNvPr id="52" name="Rounded Rectangle 51"/>
              <p:cNvSpPr/>
              <p:nvPr/>
            </p:nvSpPr>
            <p:spPr bwMode="auto">
              <a:xfrm>
                <a:off x="1725609" y="1243054"/>
                <a:ext cx="4721265" cy="855954"/>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53" name="Rounded Rectangle 52"/>
              <p:cNvSpPr/>
              <p:nvPr/>
            </p:nvSpPr>
            <p:spPr bwMode="auto">
              <a:xfrm>
                <a:off x="3148061" y="1491020"/>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6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NA34842</a:t>
                </a:r>
                <a:endParaRPr kumimoji="0" lang="en-US" sz="6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54" name="Rounded Rectangle 53"/>
              <p:cNvSpPr/>
              <p:nvPr/>
            </p:nvSpPr>
            <p:spPr bwMode="auto">
              <a:xfrm>
                <a:off x="4541221" y="1491020"/>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6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NA87465</a:t>
                </a:r>
                <a:endParaRPr kumimoji="0" lang="en-US" sz="6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56" name="Straight Arrow Connector 55"/>
              <p:cNvCxnSpPr>
                <a:stCxn id="50" idx="0"/>
              </p:cNvCxnSpPr>
              <p:nvPr/>
            </p:nvCxnSpPr>
            <p:spPr bwMode="auto">
              <a:xfrm rot="16200000" flipV="1">
                <a:off x="3303617" y="1874409"/>
                <a:ext cx="835784" cy="59362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58" name="Straight Arrow Connector 57"/>
              <p:cNvCxnSpPr>
                <a:stCxn id="45" idx="0"/>
                <a:endCxn id="53" idx="2"/>
              </p:cNvCxnSpPr>
              <p:nvPr/>
            </p:nvCxnSpPr>
            <p:spPr bwMode="auto">
              <a:xfrm rot="5400000" flipH="1" flipV="1">
                <a:off x="2724366" y="1887710"/>
                <a:ext cx="820370" cy="55160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60" name="Straight Arrow Connector 59"/>
              <p:cNvCxnSpPr>
                <a:stCxn id="40" idx="0"/>
              </p:cNvCxnSpPr>
              <p:nvPr/>
            </p:nvCxnSpPr>
            <p:spPr bwMode="auto">
              <a:xfrm rot="16200000" flipV="1">
                <a:off x="4686990" y="1869852"/>
                <a:ext cx="828344" cy="59529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61" name="TextBox 60"/>
              <p:cNvSpPr txBox="1"/>
              <p:nvPr/>
            </p:nvSpPr>
            <p:spPr>
              <a:xfrm>
                <a:off x="6560956" y="1334194"/>
                <a:ext cx="1890887" cy="369332"/>
              </a:xfrm>
              <a:prstGeom prst="rect">
                <a:avLst/>
              </a:prstGeom>
              <a:noFill/>
            </p:spPr>
            <p:txBody>
              <a:bodyPr wrap="none" rtlCol="0">
                <a:spAutoFit/>
              </a:bodyPr>
              <a:lstStyle/>
              <a:p>
                <a:r>
                  <a:rPr lang="en-US" dirty="0" smtClean="0"/>
                  <a:t>Sample/Platform</a:t>
                </a:r>
                <a:endParaRPr lang="en-US" dirty="0"/>
              </a:p>
            </p:txBody>
          </p:sp>
          <p:sp>
            <p:nvSpPr>
              <p:cNvPr id="65" name="TextBox 64"/>
              <p:cNvSpPr txBox="1"/>
              <p:nvPr/>
            </p:nvSpPr>
            <p:spPr>
              <a:xfrm>
                <a:off x="836723" y="1491020"/>
                <a:ext cx="732066" cy="461665"/>
              </a:xfrm>
              <a:prstGeom prst="rect">
                <a:avLst/>
              </a:prstGeom>
              <a:noFill/>
            </p:spPr>
            <p:txBody>
              <a:bodyPr wrap="none" rtlCol="0">
                <a:spAutoFit/>
              </a:bodyPr>
              <a:lstStyle/>
              <a:p>
                <a:pPr algn="ctr"/>
                <a:r>
                  <a:rPr lang="en-US" sz="1200" b="1" dirty="0" smtClean="0"/>
                  <a:t>Sample</a:t>
                </a:r>
              </a:p>
              <a:p>
                <a:pPr algn="ctr"/>
                <a:r>
                  <a:rPr lang="en-US" sz="1200" b="1" dirty="0" smtClean="0"/>
                  <a:t>merge</a:t>
                </a:r>
              </a:p>
            </p:txBody>
          </p:sp>
        </p:grpSp>
      </p:grpSp>
      <p:sp>
        <p:nvSpPr>
          <p:cNvPr id="64" name="Right Arrow 63"/>
          <p:cNvSpPr/>
          <p:nvPr/>
        </p:nvSpPr>
        <p:spPr bwMode="auto">
          <a:xfrm>
            <a:off x="7701188" y="1543908"/>
            <a:ext cx="1361532" cy="516891"/>
          </a:xfrm>
          <a:prstGeom prst="right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grpSp>
        <p:nvGrpSpPr>
          <p:cNvPr id="13" name="Group 68"/>
          <p:cNvGrpSpPr/>
          <p:nvPr/>
        </p:nvGrpSpPr>
        <p:grpSpPr>
          <a:xfrm>
            <a:off x="461061" y="3506656"/>
            <a:ext cx="8129384" cy="2727244"/>
            <a:chOff x="461061" y="3506656"/>
            <a:chExt cx="8129384" cy="2727244"/>
          </a:xfrm>
        </p:grpSpPr>
        <p:grpSp>
          <p:nvGrpSpPr>
            <p:cNvPr id="37" name="Group 72"/>
            <p:cNvGrpSpPr/>
            <p:nvPr/>
          </p:nvGrpSpPr>
          <p:grpSpPr>
            <a:xfrm>
              <a:off x="461061" y="3506656"/>
              <a:ext cx="8129384" cy="2727244"/>
              <a:chOff x="461061" y="3506656"/>
              <a:chExt cx="8129384" cy="2727244"/>
            </a:xfrm>
          </p:grpSpPr>
          <p:sp>
            <p:nvSpPr>
              <p:cNvPr id="70" name="Rectangle 69"/>
              <p:cNvSpPr/>
              <p:nvPr/>
            </p:nvSpPr>
            <p:spPr bwMode="auto">
              <a:xfrm>
                <a:off x="461061" y="3506656"/>
                <a:ext cx="8129384" cy="2658214"/>
              </a:xfrm>
              <a:prstGeom prst="rect">
                <a:avLst/>
              </a:prstGeom>
              <a:solidFill>
                <a:srgbClr val="EFF3E6"/>
              </a:solidFill>
              <a:ln w="9525" cap="flat" cmpd="sng" algn="ctr">
                <a:solidFill>
                  <a:srgbClr val="F2F5EC"/>
                </a:solidFill>
                <a:prstDash val="solid"/>
                <a:round/>
                <a:headEnd type="none" w="med" len="med"/>
                <a:tailEnd type="none" w="med" len="med"/>
              </a:ln>
              <a:effectLst/>
            </p:spPr>
            <p:txBody>
              <a:bodyPr rtlCol="0" anchor="ctr"/>
              <a:lstStyle/>
              <a:p>
                <a:pPr algn="r"/>
                <a:r>
                  <a:rPr lang="en-US" sz="2200" b="1" dirty="0" smtClean="0"/>
                  <a:t>Alignment</a:t>
                </a:r>
              </a:p>
              <a:p>
                <a:pPr algn="r"/>
                <a:r>
                  <a:rPr lang="en-US" sz="2200" b="1" dirty="0" smtClean="0"/>
                  <a:t>+</a:t>
                </a:r>
              </a:p>
              <a:p>
                <a:pPr algn="r"/>
                <a:r>
                  <a:rPr lang="en-US" sz="2200" b="1" dirty="0" smtClean="0"/>
                  <a:t>Improvement</a:t>
                </a:r>
              </a:p>
              <a:p>
                <a:pPr algn="r"/>
                <a:endParaRPr lang="en-US" sz="2200" b="1" dirty="0" smtClean="0"/>
              </a:p>
            </p:txBody>
          </p:sp>
          <p:sp>
            <p:nvSpPr>
              <p:cNvPr id="4" name="Rounded Rectangle 3"/>
              <p:cNvSpPr/>
              <p:nvPr/>
            </p:nvSpPr>
            <p:spPr bwMode="auto">
              <a:xfrm>
                <a:off x="1725609" y="3575686"/>
                <a:ext cx="4721265" cy="1615270"/>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pic>
            <p:nvPicPr>
              <p:cNvPr id="5" name="Picture 4" descr="Picture 12.png"/>
              <p:cNvPicPr>
                <a:picLocks noChangeAspect="1"/>
              </p:cNvPicPr>
              <p:nvPr/>
            </p:nvPicPr>
            <p:blipFill>
              <a:blip r:embed="rId3"/>
              <a:stretch>
                <a:fillRect/>
              </a:stretch>
            </p:blipFill>
            <p:spPr>
              <a:xfrm>
                <a:off x="1457370" y="5273792"/>
                <a:ext cx="1093047" cy="960108"/>
              </a:xfrm>
              <a:prstGeom prst="rect">
                <a:avLst/>
              </a:prstGeom>
            </p:spPr>
          </p:pic>
          <p:sp>
            <p:nvSpPr>
              <p:cNvPr id="8" name="Rounded Rectangle 7"/>
              <p:cNvSpPr/>
              <p:nvPr/>
            </p:nvSpPr>
            <p:spPr bwMode="auto">
              <a:xfrm>
                <a:off x="2899568" y="485961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9" name="Rounded Rectangle 8"/>
              <p:cNvSpPr/>
              <p:nvPr/>
            </p:nvSpPr>
            <p:spPr bwMode="auto">
              <a:xfrm>
                <a:off x="3511547" y="4857980"/>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0" name="TextBox 9"/>
              <p:cNvSpPr txBox="1"/>
              <p:nvPr/>
            </p:nvSpPr>
            <p:spPr>
              <a:xfrm>
                <a:off x="4088158" y="4746228"/>
                <a:ext cx="646331" cy="369332"/>
              </a:xfrm>
              <a:prstGeom prst="rect">
                <a:avLst/>
              </a:prstGeom>
              <a:noFill/>
            </p:spPr>
            <p:txBody>
              <a:bodyPr wrap="none" rtlCol="0">
                <a:spAutoFit/>
              </a:bodyPr>
              <a:lstStyle/>
              <a:p>
                <a:r>
                  <a:rPr lang="en-US" dirty="0" smtClean="0"/>
                  <a:t>……</a:t>
                </a:r>
                <a:endParaRPr lang="en-US" dirty="0"/>
              </a:p>
            </p:txBody>
          </p:sp>
          <p:sp>
            <p:nvSpPr>
              <p:cNvPr id="11" name="Rounded Rectangle 10"/>
              <p:cNvSpPr/>
              <p:nvPr/>
            </p:nvSpPr>
            <p:spPr bwMode="auto">
              <a:xfrm>
                <a:off x="4734489" y="487449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2" name="Rounded Rectangle 11"/>
              <p:cNvSpPr/>
              <p:nvPr/>
            </p:nvSpPr>
            <p:spPr bwMode="auto">
              <a:xfrm>
                <a:off x="5369514" y="487449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14" name="Straight Arrow Connector 13"/>
              <p:cNvCxnSpPr/>
              <p:nvPr/>
            </p:nvCxnSpPr>
            <p:spPr bwMode="auto">
              <a:xfrm flipH="1" flipV="1">
                <a:off x="2471072" y="4542088"/>
                <a:ext cx="14349" cy="5734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5" name="Rounded Rectangle 14"/>
              <p:cNvSpPr/>
              <p:nvPr/>
            </p:nvSpPr>
            <p:spPr bwMode="auto">
              <a:xfrm>
                <a:off x="2208778" y="4279780"/>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6" name="Rounded Rectangle 15"/>
              <p:cNvSpPr/>
              <p:nvPr/>
            </p:nvSpPr>
            <p:spPr bwMode="auto">
              <a:xfrm>
                <a:off x="2899568" y="4301026"/>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7" name="Rounded Rectangle 16"/>
              <p:cNvSpPr/>
              <p:nvPr/>
            </p:nvSpPr>
            <p:spPr bwMode="auto">
              <a:xfrm>
                <a:off x="3511547" y="4308466"/>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8" name="Rounded Rectangle 17"/>
              <p:cNvSpPr/>
              <p:nvPr/>
            </p:nvSpPr>
            <p:spPr bwMode="auto">
              <a:xfrm>
                <a:off x="4734489" y="431483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19" name="Straight Arrow Connector 18"/>
              <p:cNvCxnSpPr/>
              <p:nvPr/>
            </p:nvCxnSpPr>
            <p:spPr bwMode="auto">
              <a:xfrm rot="16200000" flipV="1">
                <a:off x="2996199" y="4680679"/>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0" name="Straight Arrow Connector 19"/>
              <p:cNvCxnSpPr/>
              <p:nvPr/>
            </p:nvCxnSpPr>
            <p:spPr bwMode="auto">
              <a:xfrm rot="16200000" flipV="1">
                <a:off x="3604164" y="4708825"/>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1" name="Straight Arrow Connector 20"/>
              <p:cNvCxnSpPr/>
              <p:nvPr/>
            </p:nvCxnSpPr>
            <p:spPr bwMode="auto">
              <a:xfrm rot="16200000" flipV="1">
                <a:off x="4818444" y="4739326"/>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2" name="Rounded Rectangle 21"/>
              <p:cNvSpPr/>
              <p:nvPr/>
            </p:nvSpPr>
            <p:spPr bwMode="auto">
              <a:xfrm>
                <a:off x="5425284" y="4315366"/>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23" name="Straight Arrow Connector 22"/>
              <p:cNvCxnSpPr/>
              <p:nvPr/>
            </p:nvCxnSpPr>
            <p:spPr bwMode="auto">
              <a:xfrm rot="16200000" flipV="1">
                <a:off x="5509239" y="4739860"/>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4" name="TextBox 23"/>
              <p:cNvSpPr txBox="1"/>
              <p:nvPr/>
            </p:nvSpPr>
            <p:spPr>
              <a:xfrm>
                <a:off x="501931" y="4442056"/>
                <a:ext cx="1283499" cy="461665"/>
              </a:xfrm>
              <a:prstGeom prst="rect">
                <a:avLst/>
              </a:prstGeom>
              <a:noFill/>
            </p:spPr>
            <p:txBody>
              <a:bodyPr wrap="none" rtlCol="0">
                <a:spAutoFit/>
              </a:bodyPr>
              <a:lstStyle/>
              <a:p>
                <a:r>
                  <a:rPr lang="en-US" sz="1200" b="1" dirty="0" smtClean="0"/>
                  <a:t>Alignment </a:t>
                </a:r>
              </a:p>
              <a:p>
                <a:r>
                  <a:rPr lang="en-US" sz="1200" dirty="0" smtClean="0"/>
                  <a:t>(</a:t>
                </a:r>
                <a:r>
                  <a:rPr lang="en-US" sz="1200" dirty="0" err="1" smtClean="0"/>
                  <a:t>bwa</a:t>
                </a:r>
                <a:r>
                  <a:rPr lang="en-US" sz="1200" dirty="0" smtClean="0"/>
                  <a:t>, </a:t>
                </a:r>
                <a:r>
                  <a:rPr lang="en-US" sz="1200" dirty="0" err="1" smtClean="0"/>
                  <a:t>smalt</a:t>
                </a:r>
                <a:r>
                  <a:rPr lang="en-US" sz="1200" dirty="0" smtClean="0"/>
                  <a:t> etc)</a:t>
                </a:r>
                <a:endParaRPr lang="en-US" sz="1200" dirty="0"/>
              </a:p>
            </p:txBody>
          </p:sp>
          <p:cxnSp>
            <p:nvCxnSpPr>
              <p:cNvPr id="25" name="Straight Arrow Connector 24"/>
              <p:cNvCxnSpPr/>
              <p:nvPr/>
            </p:nvCxnSpPr>
            <p:spPr bwMode="auto">
              <a:xfrm rot="16200000" flipV="1">
                <a:off x="2319754" y="4114633"/>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6" name="Rounded Rectangle 25"/>
              <p:cNvSpPr/>
              <p:nvPr/>
            </p:nvSpPr>
            <p:spPr bwMode="auto">
              <a:xfrm>
                <a:off x="2209323" y="370046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27" name="Rounded Rectangle 26"/>
              <p:cNvSpPr/>
              <p:nvPr/>
            </p:nvSpPr>
            <p:spPr bwMode="auto">
              <a:xfrm>
                <a:off x="2900113" y="372170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28" name="Rounded Rectangle 27"/>
              <p:cNvSpPr/>
              <p:nvPr/>
            </p:nvSpPr>
            <p:spPr bwMode="auto">
              <a:xfrm>
                <a:off x="3512092" y="372914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29" name="Rounded Rectangle 28"/>
              <p:cNvSpPr/>
              <p:nvPr/>
            </p:nvSpPr>
            <p:spPr bwMode="auto">
              <a:xfrm>
                <a:off x="4735034" y="3735514"/>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30" name="Straight Arrow Connector 29"/>
              <p:cNvCxnSpPr/>
              <p:nvPr/>
            </p:nvCxnSpPr>
            <p:spPr bwMode="auto">
              <a:xfrm rot="16200000" flipV="1">
                <a:off x="2996744" y="4101361"/>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1" name="Straight Arrow Connector 30"/>
              <p:cNvCxnSpPr/>
              <p:nvPr/>
            </p:nvCxnSpPr>
            <p:spPr bwMode="auto">
              <a:xfrm rot="16200000" flipV="1">
                <a:off x="3604709" y="4129507"/>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2" name="Straight Arrow Connector 31"/>
              <p:cNvCxnSpPr/>
              <p:nvPr/>
            </p:nvCxnSpPr>
            <p:spPr bwMode="auto">
              <a:xfrm rot="16200000" flipV="1">
                <a:off x="4818989" y="4160008"/>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3" name="Rounded Rectangle 32"/>
              <p:cNvSpPr/>
              <p:nvPr/>
            </p:nvSpPr>
            <p:spPr bwMode="auto">
              <a:xfrm>
                <a:off x="5425829" y="373604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34" name="Straight Arrow Connector 33"/>
              <p:cNvCxnSpPr/>
              <p:nvPr/>
            </p:nvCxnSpPr>
            <p:spPr bwMode="auto">
              <a:xfrm rot="16200000" flipV="1">
                <a:off x="5509784" y="4160542"/>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5" name="TextBox 34"/>
              <p:cNvSpPr txBox="1"/>
              <p:nvPr/>
            </p:nvSpPr>
            <p:spPr>
              <a:xfrm>
                <a:off x="474866" y="3876544"/>
                <a:ext cx="1150976" cy="461665"/>
              </a:xfrm>
              <a:prstGeom prst="rect">
                <a:avLst/>
              </a:prstGeom>
              <a:noFill/>
            </p:spPr>
            <p:txBody>
              <a:bodyPr wrap="none" rtlCol="0">
                <a:spAutoFit/>
              </a:bodyPr>
              <a:lstStyle/>
              <a:p>
                <a:pPr algn="ctr"/>
                <a:r>
                  <a:rPr lang="en-US" sz="1200" b="1" dirty="0" smtClean="0"/>
                  <a:t>BAM</a:t>
                </a:r>
              </a:p>
              <a:p>
                <a:pPr algn="ctr"/>
                <a:r>
                  <a:rPr lang="en-US" sz="1200" b="1" dirty="0" smtClean="0"/>
                  <a:t>Improvement</a:t>
                </a:r>
              </a:p>
            </p:txBody>
          </p:sp>
          <p:pic>
            <p:nvPicPr>
              <p:cNvPr id="57" name="Picture 56"/>
              <p:cNvPicPr>
                <a:picLocks noChangeAspect="1"/>
              </p:cNvPicPr>
              <p:nvPr/>
            </p:nvPicPr>
            <p:blipFill>
              <a:blip r:embed="rId4"/>
              <a:stretch>
                <a:fillRect/>
              </a:stretch>
            </p:blipFill>
            <p:spPr>
              <a:xfrm>
                <a:off x="525530" y="5267427"/>
                <a:ext cx="889000" cy="911225"/>
              </a:xfrm>
              <a:prstGeom prst="rect">
                <a:avLst/>
              </a:prstGeom>
            </p:spPr>
          </p:pic>
          <p:pic>
            <p:nvPicPr>
              <p:cNvPr id="59" name="Picture 58"/>
              <p:cNvPicPr>
                <a:picLocks noChangeAspect="1"/>
              </p:cNvPicPr>
              <p:nvPr/>
            </p:nvPicPr>
            <p:blipFill>
              <a:blip r:embed="rId5"/>
              <a:stretch>
                <a:fillRect/>
              </a:stretch>
            </p:blipFill>
            <p:spPr>
              <a:xfrm>
                <a:off x="2610417" y="5273792"/>
                <a:ext cx="900594" cy="900594"/>
              </a:xfrm>
              <a:prstGeom prst="rect">
                <a:avLst/>
              </a:prstGeom>
            </p:spPr>
          </p:pic>
        </p:grpSp>
        <p:sp>
          <p:nvSpPr>
            <p:cNvPr id="66" name="TextBox 65"/>
            <p:cNvSpPr txBox="1"/>
            <p:nvPr/>
          </p:nvSpPr>
          <p:spPr>
            <a:xfrm>
              <a:off x="4088158" y="4180716"/>
              <a:ext cx="646331" cy="369332"/>
            </a:xfrm>
            <a:prstGeom prst="rect">
              <a:avLst/>
            </a:prstGeom>
            <a:noFill/>
          </p:spPr>
          <p:txBody>
            <a:bodyPr wrap="none" rtlCol="0">
              <a:spAutoFit/>
            </a:bodyPr>
            <a:lstStyle/>
            <a:p>
              <a:r>
                <a:rPr lang="en-US" dirty="0" smtClean="0"/>
                <a:t>……</a:t>
              </a:r>
              <a:endParaRPr lang="en-US" dirty="0"/>
            </a:p>
          </p:txBody>
        </p:sp>
        <p:sp>
          <p:nvSpPr>
            <p:cNvPr id="67" name="TextBox 66"/>
            <p:cNvSpPr txBox="1"/>
            <p:nvPr/>
          </p:nvSpPr>
          <p:spPr>
            <a:xfrm>
              <a:off x="4088158" y="3699929"/>
              <a:ext cx="646331" cy="369332"/>
            </a:xfrm>
            <a:prstGeom prst="rect">
              <a:avLst/>
            </a:prstGeom>
            <a:noFill/>
          </p:spPr>
          <p:txBody>
            <a:bodyPr wrap="none" rtlCol="0">
              <a:spAutoFit/>
            </a:bodyPr>
            <a:lstStyle/>
            <a:p>
              <a:r>
                <a:rPr lang="en-US" dirty="0" smtClean="0"/>
                <a:t>……</a:t>
              </a:r>
              <a:endParaRPr lang="en-US" dirty="0"/>
            </a:p>
          </p:txBody>
        </p:sp>
      </p:grpSp>
      <p:grpSp>
        <p:nvGrpSpPr>
          <p:cNvPr id="38" name="Group 76"/>
          <p:cNvGrpSpPr/>
          <p:nvPr/>
        </p:nvGrpSpPr>
        <p:grpSpPr>
          <a:xfrm>
            <a:off x="82829" y="3037261"/>
            <a:ext cx="8979891" cy="369332"/>
            <a:chOff x="82829" y="3009649"/>
            <a:chExt cx="8979891" cy="369332"/>
          </a:xfrm>
        </p:grpSpPr>
        <p:cxnSp>
          <p:nvCxnSpPr>
            <p:cNvPr id="75" name="Straight Connector 74"/>
            <p:cNvCxnSpPr/>
            <p:nvPr/>
          </p:nvCxnSpPr>
          <p:spPr bwMode="auto">
            <a:xfrm>
              <a:off x="193268" y="3354794"/>
              <a:ext cx="8869452" cy="1588"/>
            </a:xfrm>
            <a:prstGeom prst="line">
              <a:avLst/>
            </a:prstGeom>
            <a:solidFill>
              <a:schemeClr val="accent1"/>
            </a:solidFill>
            <a:ln w="32385" cap="flat" cmpd="sng" algn="ctr">
              <a:solidFill>
                <a:schemeClr val="tx1"/>
              </a:solidFill>
              <a:prstDash val="dash"/>
              <a:round/>
              <a:headEnd type="none" w="med" len="med"/>
              <a:tailEnd type="none" w="med" len="med"/>
            </a:ln>
            <a:effectLst/>
          </p:spPr>
        </p:cxnSp>
        <p:sp>
          <p:nvSpPr>
            <p:cNvPr id="76" name="TextBox 75"/>
            <p:cNvSpPr txBox="1"/>
            <p:nvPr/>
          </p:nvSpPr>
          <p:spPr>
            <a:xfrm>
              <a:off x="82829" y="3009649"/>
              <a:ext cx="903087" cy="369332"/>
            </a:xfrm>
            <a:prstGeom prst="rect">
              <a:avLst/>
            </a:prstGeom>
            <a:noFill/>
          </p:spPr>
          <p:txBody>
            <a:bodyPr wrap="none" rtlCol="0">
              <a:spAutoFit/>
            </a:bodyPr>
            <a:lstStyle/>
            <a:p>
              <a:r>
                <a:rPr lang="en-US" dirty="0" smtClean="0"/>
                <a:t>Freeze</a:t>
              </a:r>
              <a:endParaRPr lang="en-US" dirty="0"/>
            </a:p>
          </p:txBody>
        </p:sp>
      </p:grpSp>
      <p:pic>
        <p:nvPicPr>
          <p:cNvPr id="68" name="Picture 2" descr="HiSeq 2000"/>
          <p:cNvPicPr>
            <a:picLocks noChangeAspect="1" noChangeArrowheads="1"/>
          </p:cNvPicPr>
          <p:nvPr/>
        </p:nvPicPr>
        <p:blipFill>
          <a:blip r:embed="rId6">
            <a:extLst>
              <a:ext uri="{28A0092B-C50C-407E-A947-70E740481C1C}">
                <a14:useLocalDpi xmlns:a14="http://schemas.microsoft.com/office/drawing/2010/main" val="0"/>
              </a:ext>
            </a:extLst>
          </a:blip>
          <a:srcRect l="2863"/>
          <a:stretch>
            <a:fillRect/>
          </a:stretch>
        </p:blipFill>
        <p:spPr bwMode="auto">
          <a:xfrm>
            <a:off x="3582011" y="5273792"/>
            <a:ext cx="1062559" cy="863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2" descr="http://t1.gstatic.com/images?q=tbn:ANd9GcR9lUIobT4UIkOjSEbS2cIhoQrSVeQsP_remAF9jPxoCicCQH9-"/>
          <p:cNvPicPr>
            <a:picLocks noChangeAspect="1" noChangeArrowheads="1"/>
          </p:cNvPicPr>
          <p:nvPr/>
        </p:nvPicPr>
        <p:blipFill>
          <a:blip r:embed="rId7">
            <a:extLst>
              <a:ext uri="{28A0092B-C50C-407E-A947-70E740481C1C}">
                <a14:useLocalDpi xmlns:a14="http://schemas.microsoft.com/office/drawing/2010/main" val="0"/>
              </a:ext>
            </a:extLst>
          </a:blip>
          <a:srcRect l="3975" t="4558" r="3815" b="4823"/>
          <a:stretch>
            <a:fillRect/>
          </a:stretch>
        </p:blipFill>
        <p:spPr bwMode="auto">
          <a:xfrm>
            <a:off x="4720968" y="5273792"/>
            <a:ext cx="895887" cy="880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3"/>
          <p:cNvPicPr>
            <a:picLocks noChangeAspect="1"/>
          </p:cNvPicPr>
          <p:nvPr/>
        </p:nvPicPr>
        <p:blipFill>
          <a:blip r:embed="rId8">
            <a:extLst>
              <a:ext uri="{28A0092B-C50C-407E-A947-70E740481C1C}">
                <a14:useLocalDpi xmlns:a14="http://schemas.microsoft.com/office/drawing/2010/main" val="0"/>
              </a:ext>
            </a:extLst>
          </a:blip>
          <a:srcRect l="6310" t="11121" r="3928" b="3116"/>
          <a:stretch>
            <a:fillRect/>
          </a:stretch>
        </p:blipFill>
        <p:spPr bwMode="auto">
          <a:xfrm>
            <a:off x="5675510" y="5271428"/>
            <a:ext cx="1219161" cy="849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5" descr="http://www.iontorrent.com/lib/images/products/pgm_images.jpg"/>
          <p:cNvPicPr>
            <a:picLocks noChangeAspect="1" noChangeArrowheads="1"/>
          </p:cNvPicPr>
          <p:nvPr/>
        </p:nvPicPr>
        <p:blipFill>
          <a:blip r:embed="rId9">
            <a:extLst>
              <a:ext uri="{28A0092B-C50C-407E-A947-70E740481C1C}">
                <a14:useLocalDpi xmlns:a14="http://schemas.microsoft.com/office/drawing/2010/main" val="0"/>
              </a:ext>
            </a:extLst>
          </a:blip>
          <a:srcRect r="34808"/>
          <a:stretch>
            <a:fillRect/>
          </a:stretch>
        </p:blipFill>
        <p:spPr bwMode="auto">
          <a:xfrm>
            <a:off x="6952363" y="5273792"/>
            <a:ext cx="969194" cy="880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2" descr="C:\Users\hps\Desktop\MinION_ASH2012.jpg"/>
          <p:cNvPicPr>
            <a:picLocks noChangeAspect="1" noChangeArrowheads="1"/>
          </p:cNvPicPr>
          <p:nvPr/>
        </p:nvPicPr>
        <p:blipFill>
          <a:blip r:embed="rId10">
            <a:extLst>
              <a:ext uri="{28A0092B-C50C-407E-A947-70E740481C1C}">
                <a14:useLocalDpi xmlns:a14="http://schemas.microsoft.com/office/drawing/2010/main" val="0"/>
              </a:ext>
            </a:extLst>
          </a:blip>
          <a:srcRect t="12538" r="1260"/>
          <a:stretch>
            <a:fillRect/>
          </a:stretch>
        </p:blipFill>
        <p:spPr bwMode="auto">
          <a:xfrm>
            <a:off x="7852912" y="5451742"/>
            <a:ext cx="844698" cy="561318"/>
          </a:xfrm>
          <a:prstGeom prst="rect">
            <a:avLst/>
          </a:prstGeom>
          <a:noFill/>
          <a:ln>
            <a:noFill/>
          </a:ln>
          <a:scene3d>
            <a:camera prst="orthographicFront">
              <a:rot lat="0" lon="0" rev="5400000"/>
            </a:camera>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Resequencing</a:t>
            </a:r>
            <a:r>
              <a:rPr lang="en-US" dirty="0"/>
              <a:t> Data </a:t>
            </a:r>
            <a:r>
              <a:rPr lang="en-US" dirty="0" smtClean="0"/>
              <a:t>Production Workflow</a:t>
            </a:r>
            <a:endParaRPr lang="en-US" dirty="0"/>
          </a:p>
        </p:txBody>
      </p:sp>
      <p:grpSp>
        <p:nvGrpSpPr>
          <p:cNvPr id="3" name="Group 93"/>
          <p:cNvGrpSpPr/>
          <p:nvPr/>
        </p:nvGrpSpPr>
        <p:grpSpPr>
          <a:xfrm>
            <a:off x="474321" y="952731"/>
            <a:ext cx="8366311" cy="2632208"/>
            <a:chOff x="474321" y="952731"/>
            <a:chExt cx="8366311" cy="2632208"/>
          </a:xfrm>
        </p:grpSpPr>
        <p:sp>
          <p:nvSpPr>
            <p:cNvPr id="38" name="Rectangle 37"/>
            <p:cNvSpPr/>
            <p:nvPr/>
          </p:nvSpPr>
          <p:spPr bwMode="auto">
            <a:xfrm>
              <a:off x="474321" y="1041714"/>
              <a:ext cx="8129384" cy="2543225"/>
            </a:xfrm>
            <a:prstGeom prst="rect">
              <a:avLst/>
            </a:prstGeom>
            <a:solidFill>
              <a:srgbClr val="EFF3E6"/>
            </a:solidFill>
            <a:ln w="9525" cap="flat" cmpd="sng" algn="ctr">
              <a:solidFill>
                <a:srgbClr val="F2F5EC"/>
              </a:solidFill>
              <a:prstDash val="solid"/>
              <a:round/>
              <a:headEnd type="none" w="med" len="med"/>
              <a:tailEnd type="none" w="med" len="med"/>
            </a:ln>
            <a:effectLst/>
          </p:spPr>
          <p:txBody>
            <a:bodyPr rtlCol="0" anchor="ctr"/>
            <a:lstStyle/>
            <a:p>
              <a:pPr algn="r"/>
              <a:endParaRPr lang="en-US" sz="2200" b="1" dirty="0" smtClean="0"/>
            </a:p>
          </p:txBody>
        </p:sp>
        <p:sp>
          <p:nvSpPr>
            <p:cNvPr id="11" name="TextBox 10"/>
            <p:cNvSpPr txBox="1"/>
            <p:nvPr/>
          </p:nvSpPr>
          <p:spPr>
            <a:xfrm>
              <a:off x="6398274" y="2974770"/>
              <a:ext cx="2442358" cy="369332"/>
            </a:xfrm>
            <a:prstGeom prst="rect">
              <a:avLst/>
            </a:prstGeom>
            <a:noFill/>
          </p:spPr>
          <p:txBody>
            <a:bodyPr wrap="square" rtlCol="0">
              <a:spAutoFit/>
            </a:bodyPr>
            <a:lstStyle/>
            <a:p>
              <a:r>
                <a:rPr lang="en-US" dirty="0" smtClean="0"/>
                <a:t>Cross-sample BAMs</a:t>
              </a:r>
              <a:endParaRPr lang="en-US" dirty="0"/>
            </a:p>
          </p:txBody>
        </p:sp>
        <p:sp>
          <p:nvSpPr>
            <p:cNvPr id="12" name="TextBox 11"/>
            <p:cNvSpPr txBox="1"/>
            <p:nvPr/>
          </p:nvSpPr>
          <p:spPr>
            <a:xfrm>
              <a:off x="7119358" y="1620453"/>
              <a:ext cx="1387712" cy="769441"/>
            </a:xfrm>
            <a:prstGeom prst="rect">
              <a:avLst/>
            </a:prstGeom>
            <a:noFill/>
          </p:spPr>
          <p:txBody>
            <a:bodyPr wrap="square" rtlCol="0">
              <a:spAutoFit/>
            </a:bodyPr>
            <a:lstStyle/>
            <a:p>
              <a:pPr algn="ctr"/>
              <a:r>
                <a:rPr lang="en-US" sz="2200" b="1" dirty="0" smtClean="0"/>
                <a:t>Merge</a:t>
              </a:r>
            </a:p>
            <a:p>
              <a:pPr algn="ctr"/>
              <a:r>
                <a:rPr lang="en-US" sz="2200" b="1" dirty="0" smtClean="0"/>
                <a:t>across</a:t>
              </a:r>
            </a:p>
          </p:txBody>
        </p:sp>
        <p:sp>
          <p:nvSpPr>
            <p:cNvPr id="25" name="Rectangle 24"/>
            <p:cNvSpPr/>
            <p:nvPr/>
          </p:nvSpPr>
          <p:spPr bwMode="auto">
            <a:xfrm>
              <a:off x="2329538" y="136013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26" name="Rectangle 25"/>
            <p:cNvSpPr/>
            <p:nvPr/>
          </p:nvSpPr>
          <p:spPr bwMode="auto">
            <a:xfrm>
              <a:off x="3671529" y="136013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27" name="Rectangle 26"/>
            <p:cNvSpPr/>
            <p:nvPr/>
          </p:nvSpPr>
          <p:spPr bwMode="auto">
            <a:xfrm>
              <a:off x="5013520" y="136013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28" name="TextBox 27"/>
            <p:cNvSpPr txBox="1"/>
            <p:nvPr/>
          </p:nvSpPr>
          <p:spPr>
            <a:xfrm>
              <a:off x="6355511" y="1191439"/>
              <a:ext cx="415498" cy="369332"/>
            </a:xfrm>
            <a:prstGeom prst="rect">
              <a:avLst/>
            </a:prstGeom>
            <a:noFill/>
          </p:spPr>
          <p:txBody>
            <a:bodyPr wrap="none" rtlCol="0">
              <a:spAutoFit/>
            </a:bodyPr>
            <a:lstStyle/>
            <a:p>
              <a:r>
                <a:rPr lang="en-US" dirty="0" smtClean="0"/>
                <a:t>…</a:t>
              </a:r>
              <a:endParaRPr lang="en-US" dirty="0"/>
            </a:p>
          </p:txBody>
        </p:sp>
        <p:sp>
          <p:nvSpPr>
            <p:cNvPr id="29" name="TextBox 28"/>
            <p:cNvSpPr txBox="1"/>
            <p:nvPr/>
          </p:nvSpPr>
          <p:spPr>
            <a:xfrm>
              <a:off x="2635768" y="963815"/>
              <a:ext cx="684991" cy="369332"/>
            </a:xfrm>
            <a:prstGeom prst="rect">
              <a:avLst/>
            </a:prstGeom>
            <a:noFill/>
          </p:spPr>
          <p:txBody>
            <a:bodyPr wrap="none" rtlCol="0">
              <a:spAutoFit/>
            </a:bodyPr>
            <a:lstStyle/>
            <a:p>
              <a:r>
                <a:rPr lang="en-US" dirty="0" smtClean="0"/>
                <a:t>Chr1</a:t>
              </a:r>
              <a:endParaRPr lang="en-US" dirty="0"/>
            </a:p>
          </p:txBody>
        </p:sp>
        <p:sp>
          <p:nvSpPr>
            <p:cNvPr id="30" name="TextBox 29"/>
            <p:cNvSpPr txBox="1"/>
            <p:nvPr/>
          </p:nvSpPr>
          <p:spPr>
            <a:xfrm>
              <a:off x="4012580" y="961738"/>
              <a:ext cx="684991" cy="369332"/>
            </a:xfrm>
            <a:prstGeom prst="rect">
              <a:avLst/>
            </a:prstGeom>
            <a:noFill/>
          </p:spPr>
          <p:txBody>
            <a:bodyPr wrap="none" rtlCol="0">
              <a:spAutoFit/>
            </a:bodyPr>
            <a:lstStyle/>
            <a:p>
              <a:r>
                <a:rPr lang="en-US" dirty="0" smtClean="0"/>
                <a:t>Chr2</a:t>
              </a:r>
              <a:endParaRPr lang="en-US" dirty="0"/>
            </a:p>
          </p:txBody>
        </p:sp>
        <p:sp>
          <p:nvSpPr>
            <p:cNvPr id="31" name="TextBox 30"/>
            <p:cNvSpPr txBox="1"/>
            <p:nvPr/>
          </p:nvSpPr>
          <p:spPr>
            <a:xfrm>
              <a:off x="5246494" y="952731"/>
              <a:ext cx="684991" cy="369332"/>
            </a:xfrm>
            <a:prstGeom prst="rect">
              <a:avLst/>
            </a:prstGeom>
            <a:noFill/>
          </p:spPr>
          <p:txBody>
            <a:bodyPr wrap="none" rtlCol="0">
              <a:spAutoFit/>
            </a:bodyPr>
            <a:lstStyle/>
            <a:p>
              <a:r>
                <a:rPr lang="en-US" dirty="0" smtClean="0"/>
                <a:t>Chr3</a:t>
              </a:r>
              <a:endParaRPr lang="en-US" dirty="0"/>
            </a:p>
          </p:txBody>
        </p:sp>
        <p:sp>
          <p:nvSpPr>
            <p:cNvPr id="32" name="TextBox 31"/>
            <p:cNvSpPr txBox="1"/>
            <p:nvPr/>
          </p:nvSpPr>
          <p:spPr>
            <a:xfrm>
              <a:off x="1711137" y="1306126"/>
              <a:ext cx="744494" cy="1200329"/>
            </a:xfrm>
            <a:prstGeom prst="rect">
              <a:avLst/>
            </a:prstGeom>
            <a:noFill/>
          </p:spPr>
          <p:txBody>
            <a:bodyPr wrap="square" rtlCol="0">
              <a:spAutoFit/>
            </a:bodyPr>
            <a:lstStyle/>
            <a:p>
              <a:r>
                <a:rPr lang="en-US" sz="900" dirty="0" smtClean="0"/>
                <a:t>NA19294</a:t>
              </a:r>
            </a:p>
            <a:p>
              <a:endParaRPr lang="en-US" sz="900" dirty="0" smtClean="0"/>
            </a:p>
            <a:p>
              <a:r>
                <a:rPr lang="en-US" sz="900" dirty="0" smtClean="0"/>
                <a:t>NA18943</a:t>
              </a:r>
            </a:p>
            <a:p>
              <a:endParaRPr lang="en-US" sz="900" dirty="0" smtClean="0"/>
            </a:p>
            <a:p>
              <a:r>
                <a:rPr lang="en-US" sz="900" dirty="0" smtClean="0"/>
                <a:t>NA19305</a:t>
              </a:r>
            </a:p>
            <a:p>
              <a:pPr algn="ctr"/>
              <a:r>
                <a:rPr lang="en-US" sz="900" dirty="0" smtClean="0"/>
                <a:t>.</a:t>
              </a:r>
            </a:p>
            <a:p>
              <a:pPr algn="ctr"/>
              <a:r>
                <a:rPr lang="en-US" sz="900" dirty="0" smtClean="0"/>
                <a:t>.</a:t>
              </a:r>
            </a:p>
            <a:p>
              <a:r>
                <a:rPr lang="en-US" sz="900" dirty="0" smtClean="0"/>
                <a:t>NA19309</a:t>
              </a:r>
            </a:p>
          </p:txBody>
        </p:sp>
        <p:sp>
          <p:nvSpPr>
            <p:cNvPr id="40" name="Rectangle 39"/>
            <p:cNvSpPr/>
            <p:nvPr/>
          </p:nvSpPr>
          <p:spPr bwMode="auto">
            <a:xfrm>
              <a:off x="2329538" y="1575584"/>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1" name="Rectangle 40"/>
            <p:cNvSpPr/>
            <p:nvPr/>
          </p:nvSpPr>
          <p:spPr bwMode="auto">
            <a:xfrm>
              <a:off x="3671529" y="1575584"/>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2" name="Rectangle 41"/>
            <p:cNvSpPr/>
            <p:nvPr/>
          </p:nvSpPr>
          <p:spPr bwMode="auto">
            <a:xfrm>
              <a:off x="5013520" y="1575584"/>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3" name="TextBox 42"/>
            <p:cNvSpPr txBox="1"/>
            <p:nvPr/>
          </p:nvSpPr>
          <p:spPr>
            <a:xfrm>
              <a:off x="6355511" y="1578021"/>
              <a:ext cx="415498" cy="369332"/>
            </a:xfrm>
            <a:prstGeom prst="rect">
              <a:avLst/>
            </a:prstGeom>
            <a:noFill/>
          </p:spPr>
          <p:txBody>
            <a:bodyPr wrap="none" rtlCol="0">
              <a:spAutoFit/>
            </a:bodyPr>
            <a:lstStyle/>
            <a:p>
              <a:r>
                <a:rPr lang="en-US" dirty="0" smtClean="0"/>
                <a:t>…</a:t>
              </a:r>
              <a:endParaRPr lang="en-US" dirty="0"/>
            </a:p>
          </p:txBody>
        </p:sp>
        <p:sp>
          <p:nvSpPr>
            <p:cNvPr id="44" name="Rectangle 43"/>
            <p:cNvSpPr/>
            <p:nvPr/>
          </p:nvSpPr>
          <p:spPr bwMode="auto">
            <a:xfrm>
              <a:off x="2329538" y="182782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5" name="Rectangle 44"/>
            <p:cNvSpPr/>
            <p:nvPr/>
          </p:nvSpPr>
          <p:spPr bwMode="auto">
            <a:xfrm>
              <a:off x="3671529" y="182782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6" name="Rectangle 45"/>
            <p:cNvSpPr/>
            <p:nvPr/>
          </p:nvSpPr>
          <p:spPr bwMode="auto">
            <a:xfrm>
              <a:off x="5013520" y="182782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8" name="Rectangle 47"/>
            <p:cNvSpPr/>
            <p:nvPr/>
          </p:nvSpPr>
          <p:spPr bwMode="auto">
            <a:xfrm>
              <a:off x="2329538" y="2352106"/>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9" name="Rectangle 48"/>
            <p:cNvSpPr/>
            <p:nvPr/>
          </p:nvSpPr>
          <p:spPr bwMode="auto">
            <a:xfrm>
              <a:off x="3671529" y="2352106"/>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0" name="Rectangle 49"/>
            <p:cNvSpPr/>
            <p:nvPr/>
          </p:nvSpPr>
          <p:spPr bwMode="auto">
            <a:xfrm>
              <a:off x="5013520" y="2352106"/>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6355511" y="2183410"/>
              <a:ext cx="415498" cy="369332"/>
            </a:xfrm>
            <a:prstGeom prst="rect">
              <a:avLst/>
            </a:prstGeom>
            <a:noFill/>
          </p:spPr>
          <p:txBody>
            <a:bodyPr wrap="none" rtlCol="0">
              <a:spAutoFit/>
            </a:bodyPr>
            <a:lstStyle/>
            <a:p>
              <a:r>
                <a:rPr lang="en-US" dirty="0" smtClean="0"/>
                <a:t>…</a:t>
              </a:r>
              <a:endParaRPr lang="en-US" dirty="0"/>
            </a:p>
          </p:txBody>
        </p:sp>
        <p:sp>
          <p:nvSpPr>
            <p:cNvPr id="52" name="Rectangle 51"/>
            <p:cNvSpPr/>
            <p:nvPr/>
          </p:nvSpPr>
          <p:spPr bwMode="auto">
            <a:xfrm>
              <a:off x="2163878" y="3058308"/>
              <a:ext cx="1341991" cy="273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5" name="Down Arrow 54"/>
            <p:cNvSpPr/>
            <p:nvPr/>
          </p:nvSpPr>
          <p:spPr bwMode="auto">
            <a:xfrm>
              <a:off x="4074909" y="2506455"/>
              <a:ext cx="568620" cy="504414"/>
            </a:xfrm>
            <a:prstGeom prst="down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6" name="TextBox 55"/>
            <p:cNvSpPr txBox="1"/>
            <p:nvPr/>
          </p:nvSpPr>
          <p:spPr>
            <a:xfrm>
              <a:off x="1539501" y="3031287"/>
              <a:ext cx="569387" cy="323165"/>
            </a:xfrm>
            <a:prstGeom prst="rect">
              <a:avLst/>
            </a:prstGeom>
            <a:noFill/>
          </p:spPr>
          <p:txBody>
            <a:bodyPr wrap="none" rtlCol="0">
              <a:spAutoFit/>
            </a:bodyPr>
            <a:lstStyle/>
            <a:p>
              <a:r>
                <a:rPr lang="en-US" sz="500" dirty="0" smtClean="0"/>
                <a:t>RG:NA19294</a:t>
              </a:r>
            </a:p>
            <a:p>
              <a:r>
                <a:rPr lang="en-US" sz="500" dirty="0" smtClean="0"/>
                <a:t>RG:NA18943</a:t>
              </a:r>
            </a:p>
            <a:p>
              <a:r>
                <a:rPr lang="en-US" sz="500" dirty="0" smtClean="0"/>
                <a:t>RG:NA19305</a:t>
              </a:r>
              <a:endParaRPr lang="en-US" sz="500" dirty="0"/>
            </a:p>
          </p:txBody>
        </p:sp>
        <p:sp>
          <p:nvSpPr>
            <p:cNvPr id="57" name="Down Arrow 56"/>
            <p:cNvSpPr/>
            <p:nvPr/>
          </p:nvSpPr>
          <p:spPr bwMode="auto">
            <a:xfrm>
              <a:off x="2635768" y="2506455"/>
              <a:ext cx="568620" cy="504414"/>
            </a:xfrm>
            <a:prstGeom prst="down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8" name="Down Arrow 57"/>
            <p:cNvSpPr/>
            <p:nvPr/>
          </p:nvSpPr>
          <p:spPr bwMode="auto">
            <a:xfrm>
              <a:off x="5362865" y="2506455"/>
              <a:ext cx="568620" cy="504414"/>
            </a:xfrm>
            <a:prstGeom prst="down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61" name="TextBox 60"/>
            <p:cNvSpPr txBox="1"/>
            <p:nvPr/>
          </p:nvSpPr>
          <p:spPr>
            <a:xfrm>
              <a:off x="5487110" y="1835375"/>
              <a:ext cx="220295" cy="553998"/>
            </a:xfrm>
            <a:prstGeom prst="rect">
              <a:avLst/>
            </a:prstGeom>
            <a:noFill/>
          </p:spPr>
          <p:txBody>
            <a:bodyPr wrap="none" rtlCol="0">
              <a:spAutoFit/>
            </a:bodyPr>
            <a:lstStyle/>
            <a:p>
              <a:r>
                <a:rPr lang="en-US" sz="1000" dirty="0" smtClean="0"/>
                <a:t>.</a:t>
              </a:r>
            </a:p>
            <a:p>
              <a:r>
                <a:rPr lang="en-US" sz="1000" dirty="0" smtClean="0"/>
                <a:t>.</a:t>
              </a:r>
            </a:p>
            <a:p>
              <a:r>
                <a:rPr lang="en-US" sz="1000" dirty="0" smtClean="0"/>
                <a:t>.</a:t>
              </a:r>
              <a:endParaRPr lang="en-US" sz="1000" dirty="0"/>
            </a:p>
          </p:txBody>
        </p:sp>
        <p:sp>
          <p:nvSpPr>
            <p:cNvPr id="62" name="TextBox 61"/>
            <p:cNvSpPr txBox="1"/>
            <p:nvPr/>
          </p:nvSpPr>
          <p:spPr>
            <a:xfrm>
              <a:off x="4240569" y="1837381"/>
              <a:ext cx="220295" cy="553998"/>
            </a:xfrm>
            <a:prstGeom prst="rect">
              <a:avLst/>
            </a:prstGeom>
            <a:noFill/>
          </p:spPr>
          <p:txBody>
            <a:bodyPr wrap="none" rtlCol="0">
              <a:spAutoFit/>
            </a:bodyPr>
            <a:lstStyle/>
            <a:p>
              <a:r>
                <a:rPr lang="en-US" sz="1000" dirty="0" smtClean="0"/>
                <a:t>.</a:t>
              </a:r>
            </a:p>
            <a:p>
              <a:r>
                <a:rPr lang="en-US" sz="1000" dirty="0" smtClean="0"/>
                <a:t>.</a:t>
              </a:r>
            </a:p>
            <a:p>
              <a:r>
                <a:rPr lang="en-US" sz="1000" dirty="0" smtClean="0"/>
                <a:t>.</a:t>
              </a:r>
              <a:endParaRPr lang="en-US" sz="1000" dirty="0"/>
            </a:p>
          </p:txBody>
        </p:sp>
        <p:sp>
          <p:nvSpPr>
            <p:cNvPr id="68" name="TextBox 67"/>
            <p:cNvSpPr txBox="1"/>
            <p:nvPr/>
          </p:nvSpPr>
          <p:spPr>
            <a:xfrm>
              <a:off x="2837584" y="1833171"/>
              <a:ext cx="220295" cy="553998"/>
            </a:xfrm>
            <a:prstGeom prst="rect">
              <a:avLst/>
            </a:prstGeom>
            <a:noFill/>
          </p:spPr>
          <p:txBody>
            <a:bodyPr wrap="none" rtlCol="0">
              <a:spAutoFit/>
            </a:bodyPr>
            <a:lstStyle/>
            <a:p>
              <a:r>
                <a:rPr lang="en-US" sz="1000" dirty="0" smtClean="0"/>
                <a:t>.</a:t>
              </a:r>
            </a:p>
            <a:p>
              <a:r>
                <a:rPr lang="en-US" sz="1000" dirty="0" smtClean="0"/>
                <a:t>.</a:t>
              </a:r>
            </a:p>
            <a:p>
              <a:r>
                <a:rPr lang="en-US" sz="1000" dirty="0" smtClean="0"/>
                <a:t>.</a:t>
              </a:r>
              <a:endParaRPr lang="en-US" sz="1000" dirty="0"/>
            </a:p>
          </p:txBody>
        </p:sp>
        <p:cxnSp>
          <p:nvCxnSpPr>
            <p:cNvPr id="78" name="Straight Connector 77"/>
            <p:cNvCxnSpPr/>
            <p:nvPr/>
          </p:nvCxnSpPr>
          <p:spPr bwMode="auto">
            <a:xfrm rot="21480000">
              <a:off x="2168634" y="3148149"/>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85" name="Straight Connector 84"/>
            <p:cNvCxnSpPr/>
            <p:nvPr/>
          </p:nvCxnSpPr>
          <p:spPr bwMode="auto">
            <a:xfrm rot="21480000">
              <a:off x="2169179" y="3231519"/>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sp>
          <p:nvSpPr>
            <p:cNvPr id="86" name="Rectangle 85"/>
            <p:cNvSpPr/>
            <p:nvPr/>
          </p:nvSpPr>
          <p:spPr bwMode="auto">
            <a:xfrm>
              <a:off x="3640841" y="3064368"/>
              <a:ext cx="1341991" cy="273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cxnSp>
          <p:nvCxnSpPr>
            <p:cNvPr id="88" name="Straight Connector 87"/>
            <p:cNvCxnSpPr/>
            <p:nvPr/>
          </p:nvCxnSpPr>
          <p:spPr bwMode="auto">
            <a:xfrm rot="21480000">
              <a:off x="3659402" y="3154209"/>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89" name="Straight Connector 88"/>
            <p:cNvCxnSpPr/>
            <p:nvPr/>
          </p:nvCxnSpPr>
          <p:spPr bwMode="auto">
            <a:xfrm rot="21480000">
              <a:off x="3659947" y="3237579"/>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sp>
          <p:nvSpPr>
            <p:cNvPr id="90" name="Rectangle 89"/>
            <p:cNvSpPr/>
            <p:nvPr/>
          </p:nvSpPr>
          <p:spPr bwMode="auto">
            <a:xfrm>
              <a:off x="5095993" y="3061764"/>
              <a:ext cx="1341991" cy="273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cxnSp>
          <p:nvCxnSpPr>
            <p:cNvPr id="92" name="Straight Connector 91"/>
            <p:cNvCxnSpPr/>
            <p:nvPr/>
          </p:nvCxnSpPr>
          <p:spPr bwMode="auto">
            <a:xfrm rot="21480000">
              <a:off x="5100749" y="3151605"/>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93" name="Straight Connector 92"/>
            <p:cNvCxnSpPr/>
            <p:nvPr/>
          </p:nvCxnSpPr>
          <p:spPr bwMode="auto">
            <a:xfrm rot="21480000">
              <a:off x="5101294" y="3234975"/>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grpSp>
      <p:sp>
        <p:nvSpPr>
          <p:cNvPr id="59" name="Right Arrow 58"/>
          <p:cNvSpPr/>
          <p:nvPr/>
        </p:nvSpPr>
        <p:spPr bwMode="auto">
          <a:xfrm>
            <a:off x="193270" y="1578935"/>
            <a:ext cx="1361532" cy="516891"/>
          </a:xfrm>
          <a:prstGeom prst="right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grpSp>
        <p:nvGrpSpPr>
          <p:cNvPr id="69" name="Group 68"/>
          <p:cNvGrpSpPr/>
          <p:nvPr/>
        </p:nvGrpSpPr>
        <p:grpSpPr>
          <a:xfrm>
            <a:off x="474866" y="3409766"/>
            <a:ext cx="8129384" cy="2810398"/>
            <a:chOff x="474866" y="3409766"/>
            <a:chExt cx="8129384" cy="2810398"/>
          </a:xfrm>
        </p:grpSpPr>
        <p:grpSp>
          <p:nvGrpSpPr>
            <p:cNvPr id="4" name="Group 96"/>
            <p:cNvGrpSpPr/>
            <p:nvPr/>
          </p:nvGrpSpPr>
          <p:grpSpPr>
            <a:xfrm>
              <a:off x="474866" y="3409766"/>
              <a:ext cx="8129384" cy="2810398"/>
              <a:chOff x="474866" y="3409766"/>
              <a:chExt cx="8129384" cy="2810398"/>
            </a:xfrm>
          </p:grpSpPr>
          <p:sp>
            <p:nvSpPr>
              <p:cNvPr id="39" name="Rectangle 38"/>
              <p:cNvSpPr/>
              <p:nvPr/>
            </p:nvSpPr>
            <p:spPr bwMode="auto">
              <a:xfrm>
                <a:off x="474866" y="3746914"/>
                <a:ext cx="8129384" cy="2416004"/>
              </a:xfrm>
              <a:prstGeom prst="rect">
                <a:avLst/>
              </a:prstGeom>
              <a:solidFill>
                <a:srgbClr val="EFF3E6"/>
              </a:solidFill>
              <a:ln w="9525" cap="flat" cmpd="sng" algn="ctr">
                <a:solidFill>
                  <a:srgbClr val="F2F5EC"/>
                </a:solidFill>
                <a:prstDash val="solid"/>
                <a:round/>
                <a:headEnd type="none" w="med" len="med"/>
                <a:tailEnd type="none" w="med" len="med"/>
              </a:ln>
              <a:effectLst/>
            </p:spPr>
            <p:txBody>
              <a:bodyPr rtlCol="0" anchor="ctr"/>
              <a:lstStyle/>
              <a:p>
                <a:pPr algn="r"/>
                <a:r>
                  <a:rPr lang="en-US" sz="2200" b="1" dirty="0" smtClean="0"/>
                  <a:t>Variant</a:t>
                </a:r>
              </a:p>
              <a:p>
                <a:pPr algn="r"/>
                <a:r>
                  <a:rPr lang="en-US" sz="2200" b="1" dirty="0" smtClean="0"/>
                  <a:t>Calling</a:t>
                </a:r>
              </a:p>
            </p:txBody>
          </p:sp>
          <p:cxnSp>
            <p:nvCxnSpPr>
              <p:cNvPr id="60" name="Straight Arrow Connector 59"/>
              <p:cNvCxnSpPr/>
              <p:nvPr/>
            </p:nvCxnSpPr>
            <p:spPr bwMode="auto">
              <a:xfrm rot="10800000" flipV="1">
                <a:off x="2867241" y="3409766"/>
                <a:ext cx="674294" cy="56424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64" name="Rectangle 63"/>
              <p:cNvSpPr/>
              <p:nvPr/>
            </p:nvSpPr>
            <p:spPr bwMode="auto">
              <a:xfrm>
                <a:off x="1342515" y="3987083"/>
                <a:ext cx="1035765" cy="262475"/>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0" i="0" u="none" strike="noStrike" kern="0" cap="none" spc="0" normalizeH="0" baseline="0" noProof="0" dirty="0" err="1" smtClean="0">
                    <a:ln>
                      <a:noFill/>
                    </a:ln>
                    <a:solidFill>
                      <a:sysClr val="windowText" lastClr="000000"/>
                    </a:solidFill>
                    <a:effectLst/>
                    <a:uLnTx/>
                    <a:uFillTx/>
                  </a:rPr>
                  <a:t>samtools</a:t>
                </a:r>
                <a:endParaRPr kumimoji="0" lang="en-US" sz="1200" b="0" i="0" u="none" strike="noStrike" kern="0" cap="none" spc="0" normalizeH="0" baseline="0" noProof="0" dirty="0" smtClean="0">
                  <a:ln>
                    <a:noFill/>
                  </a:ln>
                  <a:solidFill>
                    <a:sysClr val="windowText" lastClr="000000"/>
                  </a:solidFill>
                  <a:effectLst/>
                  <a:uLnTx/>
                  <a:uFillTx/>
                </a:endParaRPr>
              </a:p>
            </p:txBody>
          </p:sp>
          <p:sp>
            <p:nvSpPr>
              <p:cNvPr id="65" name="Rectangle 64"/>
              <p:cNvSpPr/>
              <p:nvPr/>
            </p:nvSpPr>
            <p:spPr bwMode="auto">
              <a:xfrm>
                <a:off x="2378280" y="3990231"/>
                <a:ext cx="1035765" cy="262475"/>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0" i="0" u="none" strike="noStrike" kern="0" cap="none" spc="0" normalizeH="0" baseline="0" noProof="0" dirty="0" smtClean="0">
                    <a:ln>
                      <a:noFill/>
                    </a:ln>
                    <a:solidFill>
                      <a:sysClr val="windowText" lastClr="000000"/>
                    </a:solidFill>
                    <a:effectLst/>
                    <a:uLnTx/>
                    <a:uFillTx/>
                  </a:rPr>
                  <a:t>GATK</a:t>
                </a:r>
              </a:p>
            </p:txBody>
          </p:sp>
          <p:sp>
            <p:nvSpPr>
              <p:cNvPr id="66" name="Rectangle 65"/>
              <p:cNvSpPr/>
              <p:nvPr/>
            </p:nvSpPr>
            <p:spPr bwMode="auto">
              <a:xfrm>
                <a:off x="1901583" y="4569668"/>
                <a:ext cx="874850" cy="288237"/>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0" i="0" u="none" strike="noStrike" kern="0" cap="none" spc="0" normalizeH="0" baseline="0" noProof="0" dirty="0" smtClean="0">
                    <a:ln>
                      <a:noFill/>
                    </a:ln>
                    <a:solidFill>
                      <a:sysClr val="windowText" lastClr="000000"/>
                    </a:solidFill>
                    <a:effectLst/>
                    <a:uLnTx/>
                    <a:uFillTx/>
                  </a:rPr>
                  <a:t>VQSR</a:t>
                </a:r>
              </a:p>
            </p:txBody>
          </p:sp>
          <p:sp>
            <p:nvSpPr>
              <p:cNvPr id="67" name="Rectangle 66"/>
              <p:cNvSpPr/>
              <p:nvPr/>
            </p:nvSpPr>
            <p:spPr bwMode="auto">
              <a:xfrm>
                <a:off x="1846362" y="5024111"/>
                <a:ext cx="991222" cy="288237"/>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000" b="0" i="0" u="none" strike="noStrike" kern="0" cap="none" spc="0" normalizeH="0" baseline="0" noProof="0" dirty="0" smtClean="0">
                    <a:ln>
                      <a:noFill/>
                    </a:ln>
                    <a:solidFill>
                      <a:sysClr val="windowText" lastClr="000000"/>
                    </a:solidFill>
                    <a:effectLst/>
                    <a:uLnTx/>
                    <a:uFillTx/>
                  </a:rPr>
                  <a:t>BEAGLE/Impute2</a:t>
                </a:r>
              </a:p>
            </p:txBody>
          </p:sp>
          <p:sp>
            <p:nvSpPr>
              <p:cNvPr id="47" name="Rectangle 46"/>
              <p:cNvSpPr/>
              <p:nvPr/>
            </p:nvSpPr>
            <p:spPr bwMode="auto">
              <a:xfrm>
                <a:off x="3976335" y="3987083"/>
                <a:ext cx="1169138" cy="262475"/>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algn="ctr" defTabSz="914400"/>
                <a:r>
                  <a:rPr lang="en-US" sz="1000" kern="0" dirty="0" smtClean="0">
                    <a:solidFill>
                      <a:sysClr val="windowText" lastClr="000000"/>
                    </a:solidFill>
                  </a:rPr>
                  <a:t>Genome </a:t>
                </a:r>
                <a:r>
                  <a:rPr lang="en-US" sz="1000" kern="0" dirty="0" err="1" smtClean="0">
                    <a:solidFill>
                      <a:sysClr val="windowText" lastClr="000000"/>
                    </a:solidFill>
                  </a:rPr>
                  <a:t>STRiP</a:t>
                </a:r>
                <a:endParaRPr kumimoji="0" lang="en-US" sz="1000" b="0" i="0" u="none" strike="noStrike" kern="0" cap="none" spc="0" normalizeH="0" baseline="0" noProof="0" dirty="0" smtClean="0">
                  <a:ln>
                    <a:noFill/>
                  </a:ln>
                  <a:solidFill>
                    <a:sysClr val="windowText" lastClr="000000"/>
                  </a:solidFill>
                  <a:effectLst/>
                  <a:uLnTx/>
                  <a:uFillTx/>
                </a:endParaRPr>
              </a:p>
            </p:txBody>
          </p:sp>
          <p:sp>
            <p:nvSpPr>
              <p:cNvPr id="70" name="TextBox 69"/>
              <p:cNvSpPr txBox="1"/>
              <p:nvPr/>
            </p:nvSpPr>
            <p:spPr>
              <a:xfrm>
                <a:off x="3386435" y="5912387"/>
                <a:ext cx="1184940" cy="307777"/>
              </a:xfrm>
              <a:prstGeom prst="rect">
                <a:avLst/>
              </a:prstGeom>
              <a:noFill/>
            </p:spPr>
            <p:txBody>
              <a:bodyPr wrap="none" rtlCol="0">
                <a:spAutoFit/>
              </a:bodyPr>
              <a:lstStyle/>
              <a:p>
                <a:r>
                  <a:rPr lang="en-US" sz="1400" dirty="0" smtClean="0"/>
                  <a:t>Final VCF </a:t>
                </a:r>
                <a:r>
                  <a:rPr lang="en-US" sz="1400" dirty="0" err="1" smtClean="0">
                    <a:sym typeface="Wingdings"/>
                  </a:rPr>
                  <a:t></a:t>
                </a:r>
                <a:endParaRPr lang="en-US" sz="1400" dirty="0"/>
              </a:p>
            </p:txBody>
          </p:sp>
          <p:sp>
            <p:nvSpPr>
              <p:cNvPr id="71" name="Rectangle 70"/>
              <p:cNvSpPr/>
              <p:nvPr/>
            </p:nvSpPr>
            <p:spPr bwMode="auto">
              <a:xfrm>
                <a:off x="3320759" y="5637935"/>
                <a:ext cx="1322770" cy="288237"/>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000" b="0" i="0" u="none" strike="noStrike" kern="0" cap="none" spc="0" normalizeH="0" baseline="0" noProof="0" dirty="0" smtClean="0">
                    <a:ln>
                      <a:noFill/>
                    </a:ln>
                    <a:solidFill>
                      <a:sysClr val="windowText" lastClr="000000"/>
                    </a:solidFill>
                    <a:effectLst/>
                    <a:uLnTx/>
                    <a:uFillTx/>
                  </a:rPr>
                  <a:t>VEP Annotation</a:t>
                </a:r>
              </a:p>
            </p:txBody>
          </p:sp>
          <p:cxnSp>
            <p:nvCxnSpPr>
              <p:cNvPr id="73" name="Straight Arrow Connector 72"/>
              <p:cNvCxnSpPr/>
              <p:nvPr/>
            </p:nvCxnSpPr>
            <p:spPr bwMode="auto">
              <a:xfrm rot="5400000">
                <a:off x="3572322" y="4608032"/>
                <a:ext cx="1353585" cy="64452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75" name="Straight Arrow Connector 74"/>
              <p:cNvCxnSpPr/>
              <p:nvPr/>
            </p:nvCxnSpPr>
            <p:spPr bwMode="auto">
              <a:xfrm rot="10800000" flipV="1">
                <a:off x="4240572" y="5334604"/>
                <a:ext cx="855419" cy="27248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77" name="Straight Arrow Connector 76"/>
              <p:cNvCxnSpPr/>
              <p:nvPr/>
            </p:nvCxnSpPr>
            <p:spPr bwMode="auto">
              <a:xfrm>
                <a:off x="2343094" y="5334604"/>
                <a:ext cx="888904" cy="43972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0" name="Straight Arrow Connector 79"/>
              <p:cNvCxnSpPr/>
              <p:nvPr/>
            </p:nvCxnSpPr>
            <p:spPr bwMode="auto">
              <a:xfrm rot="5400000">
                <a:off x="2171454" y="4410790"/>
                <a:ext cx="316171" cy="158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1" name="Straight Arrow Connector 80"/>
              <p:cNvCxnSpPr/>
              <p:nvPr/>
            </p:nvCxnSpPr>
            <p:spPr bwMode="auto">
              <a:xfrm rot="5400000">
                <a:off x="2230766" y="4940289"/>
                <a:ext cx="226245"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pic>
            <p:nvPicPr>
              <p:cNvPr id="74" name="Picture 73"/>
              <p:cNvPicPr>
                <a:picLocks noChangeAspect="1"/>
              </p:cNvPicPr>
              <p:nvPr/>
            </p:nvPicPr>
            <p:blipFill>
              <a:blip r:embed="rId3"/>
              <a:stretch>
                <a:fillRect/>
              </a:stretch>
            </p:blipFill>
            <p:spPr>
              <a:xfrm>
                <a:off x="5168638" y="3968720"/>
                <a:ext cx="1950720" cy="1463040"/>
              </a:xfrm>
              <a:prstGeom prst="rect">
                <a:avLst/>
              </a:prstGeom>
            </p:spPr>
          </p:pic>
          <p:sp>
            <p:nvSpPr>
              <p:cNvPr id="84" name="TextBox 83"/>
              <p:cNvSpPr txBox="1"/>
              <p:nvPr/>
            </p:nvSpPr>
            <p:spPr>
              <a:xfrm>
                <a:off x="5707405" y="3682454"/>
                <a:ext cx="933055" cy="307777"/>
              </a:xfrm>
              <a:prstGeom prst="rect">
                <a:avLst/>
              </a:prstGeom>
              <a:noFill/>
            </p:spPr>
            <p:txBody>
              <a:bodyPr wrap="none" rtlCol="0">
                <a:spAutoFit/>
              </a:bodyPr>
              <a:lstStyle/>
              <a:p>
                <a:r>
                  <a:rPr lang="en-US" sz="1400" dirty="0" err="1" smtClean="0"/>
                  <a:t>SVMerge</a:t>
                </a:r>
                <a:endParaRPr lang="en-US" sz="1400" dirty="0"/>
              </a:p>
            </p:txBody>
          </p:sp>
          <p:cxnSp>
            <p:nvCxnSpPr>
              <p:cNvPr id="63" name="Straight Arrow Connector 62"/>
              <p:cNvCxnSpPr/>
              <p:nvPr/>
            </p:nvCxnSpPr>
            <p:spPr bwMode="auto">
              <a:xfrm rot="16200000" flipH="1">
                <a:off x="4590019" y="3462748"/>
                <a:ext cx="558954" cy="4529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95" name="TextBox 94"/>
              <p:cNvSpPr txBox="1"/>
              <p:nvPr/>
            </p:nvSpPr>
            <p:spPr>
              <a:xfrm>
                <a:off x="1807772" y="3680041"/>
                <a:ext cx="1162560" cy="307777"/>
              </a:xfrm>
              <a:prstGeom prst="rect">
                <a:avLst/>
              </a:prstGeom>
              <a:noFill/>
            </p:spPr>
            <p:txBody>
              <a:bodyPr wrap="none" rtlCol="0">
                <a:spAutoFit/>
              </a:bodyPr>
              <a:lstStyle/>
              <a:p>
                <a:r>
                  <a:rPr lang="en-US" sz="1400" dirty="0" err="1" smtClean="0"/>
                  <a:t>SNPs/indels</a:t>
                </a:r>
                <a:endParaRPr lang="en-US" sz="1400" dirty="0"/>
              </a:p>
            </p:txBody>
          </p:sp>
        </p:grpSp>
        <p:cxnSp>
          <p:nvCxnSpPr>
            <p:cNvPr id="72" name="Straight Arrow Connector 71"/>
            <p:cNvCxnSpPr>
              <a:stCxn id="66" idx="3"/>
            </p:cNvCxnSpPr>
            <p:nvPr/>
          </p:nvCxnSpPr>
          <p:spPr bwMode="auto">
            <a:xfrm>
              <a:off x="2776433" y="4713787"/>
              <a:ext cx="895096" cy="89329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r>
              <a:rPr lang="en-US" dirty="0"/>
              <a:t>NGS Bioinformatics Overview</a:t>
            </a:r>
          </a:p>
        </p:txBody>
      </p:sp>
      <p:sp>
        <p:nvSpPr>
          <p:cNvPr id="13317" name="Rectangle 5">
            <a:hlinkClick r:id="" action="ppaction://noaction"/>
          </p:cNvPr>
          <p:cNvSpPr>
            <a:spLocks noChangeArrowheads="1"/>
          </p:cNvSpPr>
          <p:nvPr/>
        </p:nvSpPr>
        <p:spPr bwMode="auto">
          <a:xfrm>
            <a:off x="1466850" y="2598974"/>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Analysis Workflows</a:t>
            </a:r>
            <a:endParaRPr lang="en-GB" sz="2800" b="1" dirty="0"/>
          </a:p>
        </p:txBody>
      </p:sp>
      <p:sp>
        <p:nvSpPr>
          <p:cNvPr id="11" name="Rectangle 5">
            <a:hlinkClick r:id="" action="ppaction://noaction"/>
          </p:cNvPr>
          <p:cNvSpPr>
            <a:spLocks noChangeArrowheads="1"/>
          </p:cNvSpPr>
          <p:nvPr/>
        </p:nvSpPr>
        <p:spPr bwMode="auto">
          <a:xfrm>
            <a:off x="1465263" y="4136914"/>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Lab Exercises</a:t>
            </a:r>
            <a:endParaRPr lang="en-GB" sz="2800" b="1" dirty="0"/>
          </a:p>
        </p:txBody>
      </p:sp>
      <p:sp>
        <p:nvSpPr>
          <p:cNvPr id="12" name="Rectangle 3">
            <a:hlinkClick r:id="" action="ppaction://noaction"/>
          </p:cNvPr>
          <p:cNvSpPr>
            <a:spLocks noChangeArrowheads="1"/>
          </p:cNvSpPr>
          <p:nvPr/>
        </p:nvSpPr>
        <p:spPr bwMode="auto">
          <a:xfrm>
            <a:off x="1465263" y="3360303"/>
            <a:ext cx="5873750" cy="611188"/>
          </a:xfrm>
          <a:prstGeom prst="rect">
            <a:avLst/>
          </a:prstGeom>
          <a:solidFill>
            <a:schemeClr val="tx1"/>
          </a:solidFill>
          <a:ln w="9525">
            <a:solidFill>
              <a:schemeClr val="tx1"/>
            </a:solidFill>
            <a:miter lim="800000"/>
            <a:headEnd/>
            <a:tailEnd/>
          </a:ln>
          <a:effectLst/>
        </p:spPr>
        <p:txBody>
          <a:bodyPr wrap="none" lIns="306000" rIns="90000" anchor="ctr">
            <a:prstTxWarp prst="textNoShape">
              <a:avLst/>
            </a:prstTxWarp>
          </a:bodyPr>
          <a:lstStyle/>
          <a:p>
            <a:pPr algn="l" eaLnBrk="0" hangingPunct="0">
              <a:buClr>
                <a:schemeClr val="bg1"/>
              </a:buClr>
              <a:buFont typeface="Webdings" charset="2"/>
              <a:buChar char="4"/>
            </a:pPr>
            <a:r>
              <a:rPr lang="en-GB" sz="2800" b="1" dirty="0" smtClean="0">
                <a:solidFill>
                  <a:schemeClr val="bg1"/>
                </a:solidFill>
              </a:rPr>
              <a:t>NGS Data Formats</a:t>
            </a:r>
            <a:endParaRPr lang="en-GB" sz="2800" b="1" dirty="0">
              <a:solidFill>
                <a:schemeClr val="bg1"/>
              </a:solidFill>
            </a:endParaRPr>
          </a:p>
        </p:txBody>
      </p:sp>
      <p:sp>
        <p:nvSpPr>
          <p:cNvPr id="6" name="Rectangle 5">
            <a:hlinkClick r:id="" action="ppaction://noaction"/>
          </p:cNvPr>
          <p:cNvSpPr>
            <a:spLocks noChangeArrowheads="1"/>
          </p:cNvSpPr>
          <p:nvPr/>
        </p:nvSpPr>
        <p:spPr bwMode="auto">
          <a:xfrm>
            <a:off x="1465263" y="1821306"/>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Overview</a:t>
            </a:r>
            <a:endParaRPr lang="en-GB" sz="2800" b="1" dirty="0"/>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5" descr="GAcluster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91703" y="1373985"/>
            <a:ext cx="48006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652245" y="996026"/>
            <a:ext cx="6081713" cy="369332"/>
          </a:xfrm>
          <a:prstGeom prst="rect">
            <a:avLst/>
          </a:prstGeom>
        </p:spPr>
        <p:txBody>
          <a:bodyPr wrap="none">
            <a:spAutoFit/>
          </a:bodyPr>
          <a:lstStyle/>
          <a:p>
            <a:pPr algn="ctr"/>
            <a:r>
              <a:rPr lang="en-GB" dirty="0" smtClean="0">
                <a:latin typeface="Georgia" charset="0"/>
              </a:rPr>
              <a:t>Small region of an </a:t>
            </a:r>
            <a:r>
              <a:rPr lang="en-GB" dirty="0" err="1" smtClean="0">
                <a:latin typeface="Georgia" charset="0"/>
              </a:rPr>
              <a:t>Illumina</a:t>
            </a:r>
            <a:r>
              <a:rPr lang="en-GB" dirty="0" smtClean="0">
                <a:latin typeface="Georgia" charset="0"/>
              </a:rPr>
              <a:t> image file </a:t>
            </a:r>
            <a:r>
              <a:rPr lang="en-GB" dirty="0">
                <a:latin typeface="Georgia" charset="0"/>
              </a:rPr>
              <a:t>(one per read cycle)</a:t>
            </a:r>
            <a:endParaRPr lang="en-US" dirty="0"/>
          </a:p>
        </p:txBody>
      </p:sp>
      <p:sp>
        <p:nvSpPr>
          <p:cNvPr id="5" name="Title 1"/>
          <p:cNvSpPr txBox="1">
            <a:spLocks/>
          </p:cNvSpPr>
          <p:nvPr/>
        </p:nvSpPr>
        <p:spPr bwMode="auto">
          <a:xfrm>
            <a:off x="552588" y="70008"/>
            <a:ext cx="8407657" cy="782638"/>
          </a:xfrm>
          <a:prstGeom prst="rect">
            <a:avLst/>
          </a:prstGeom>
          <a:solidFill>
            <a:schemeClr val="tx1"/>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400" b="1">
                <a:solidFill>
                  <a:schemeClr val="bg1"/>
                </a:solidFill>
                <a:latin typeface="+mj-lt"/>
                <a:ea typeface="+mj-ea"/>
                <a:cs typeface="+mj-cs"/>
              </a:defRPr>
            </a:lvl1pPr>
            <a:lvl2pPr algn="l" rtl="0" eaLnBrk="1" fontAlgn="base" hangingPunct="1">
              <a:spcBef>
                <a:spcPct val="0"/>
              </a:spcBef>
              <a:spcAft>
                <a:spcPct val="0"/>
              </a:spcAft>
              <a:defRPr sz="2400" b="1">
                <a:solidFill>
                  <a:schemeClr val="bg1"/>
                </a:solidFill>
                <a:latin typeface="Arial" pitchFamily="-111" charset="0"/>
              </a:defRPr>
            </a:lvl2pPr>
            <a:lvl3pPr algn="l" rtl="0" eaLnBrk="1" fontAlgn="base" hangingPunct="1">
              <a:spcBef>
                <a:spcPct val="0"/>
              </a:spcBef>
              <a:spcAft>
                <a:spcPct val="0"/>
              </a:spcAft>
              <a:defRPr sz="2400" b="1">
                <a:solidFill>
                  <a:schemeClr val="bg1"/>
                </a:solidFill>
                <a:latin typeface="Arial" pitchFamily="-111" charset="0"/>
              </a:defRPr>
            </a:lvl3pPr>
            <a:lvl4pPr algn="l" rtl="0" eaLnBrk="1" fontAlgn="base" hangingPunct="1">
              <a:spcBef>
                <a:spcPct val="0"/>
              </a:spcBef>
              <a:spcAft>
                <a:spcPct val="0"/>
              </a:spcAft>
              <a:defRPr sz="2400" b="1">
                <a:solidFill>
                  <a:schemeClr val="bg1"/>
                </a:solidFill>
                <a:latin typeface="Arial" pitchFamily="-111" charset="0"/>
              </a:defRPr>
            </a:lvl4pPr>
            <a:lvl5pPr algn="l" rtl="0" eaLnBrk="1" fontAlgn="base" hangingPunct="1">
              <a:spcBef>
                <a:spcPct val="0"/>
              </a:spcBef>
              <a:spcAft>
                <a:spcPct val="0"/>
              </a:spcAft>
              <a:defRPr sz="2400" b="1">
                <a:solidFill>
                  <a:schemeClr val="bg1"/>
                </a:solidFill>
                <a:latin typeface="Arial" pitchFamily="-111" charset="0"/>
              </a:defRPr>
            </a:lvl5pPr>
            <a:lvl6pPr marL="457200" algn="l" rtl="0" eaLnBrk="1" fontAlgn="base" hangingPunct="1">
              <a:spcBef>
                <a:spcPct val="0"/>
              </a:spcBef>
              <a:spcAft>
                <a:spcPct val="0"/>
              </a:spcAft>
              <a:defRPr sz="2400" b="1">
                <a:solidFill>
                  <a:schemeClr val="bg1"/>
                </a:solidFill>
                <a:latin typeface="Arial" pitchFamily="-111" charset="0"/>
              </a:defRPr>
            </a:lvl6pPr>
            <a:lvl7pPr marL="914400" algn="l" rtl="0" eaLnBrk="1" fontAlgn="base" hangingPunct="1">
              <a:spcBef>
                <a:spcPct val="0"/>
              </a:spcBef>
              <a:spcAft>
                <a:spcPct val="0"/>
              </a:spcAft>
              <a:defRPr sz="2400" b="1">
                <a:solidFill>
                  <a:schemeClr val="bg1"/>
                </a:solidFill>
                <a:latin typeface="Arial" pitchFamily="-111" charset="0"/>
              </a:defRPr>
            </a:lvl7pPr>
            <a:lvl8pPr marL="1371600" algn="l" rtl="0" eaLnBrk="1" fontAlgn="base" hangingPunct="1">
              <a:spcBef>
                <a:spcPct val="0"/>
              </a:spcBef>
              <a:spcAft>
                <a:spcPct val="0"/>
              </a:spcAft>
              <a:defRPr sz="2400" b="1">
                <a:solidFill>
                  <a:schemeClr val="bg1"/>
                </a:solidFill>
                <a:latin typeface="Arial" pitchFamily="-111" charset="0"/>
              </a:defRPr>
            </a:lvl8pPr>
            <a:lvl9pPr marL="1828800" algn="l" rtl="0" eaLnBrk="1" fontAlgn="base" hangingPunct="1">
              <a:spcBef>
                <a:spcPct val="0"/>
              </a:spcBef>
              <a:spcAft>
                <a:spcPct val="0"/>
              </a:spcAft>
              <a:defRPr sz="2400" b="1">
                <a:solidFill>
                  <a:schemeClr val="bg1"/>
                </a:solidFill>
                <a:latin typeface="Arial" pitchFamily="-111" charset="0"/>
              </a:defRPr>
            </a:lvl9pPr>
          </a:lstStyle>
          <a:p>
            <a:r>
              <a:rPr lang="en-GB" smtClean="0">
                <a:latin typeface="Georgia" charset="0"/>
              </a:rPr>
              <a:t>Raw NGS Data</a:t>
            </a:r>
            <a:endParaRPr lang="en-GB" dirty="0">
              <a:latin typeface="Georgia" charset="0"/>
            </a:endParaRPr>
          </a:p>
        </p:txBody>
      </p:sp>
    </p:spTree>
    <p:extLst>
      <p:ext uri="{BB962C8B-B14F-4D97-AF65-F5344CB8AC3E}">
        <p14:creationId xmlns:p14="http://schemas.microsoft.com/office/powerpoint/2010/main" val="362305672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137" name="Group 15"/>
          <p:cNvGrpSpPr>
            <a:grpSpLocks/>
          </p:cNvGrpSpPr>
          <p:nvPr/>
        </p:nvGrpSpPr>
        <p:grpSpPr bwMode="auto">
          <a:xfrm>
            <a:off x="700018" y="1224417"/>
            <a:ext cx="7439619" cy="4932214"/>
            <a:chOff x="622300" y="1155700"/>
            <a:chExt cx="8007350" cy="5308600"/>
          </a:xfrm>
        </p:grpSpPr>
        <p:grpSp>
          <p:nvGrpSpPr>
            <p:cNvPr id="91145" name="Group 14"/>
            <p:cNvGrpSpPr>
              <a:grpSpLocks/>
            </p:cNvGrpSpPr>
            <p:nvPr/>
          </p:nvGrpSpPr>
          <p:grpSpPr bwMode="auto">
            <a:xfrm>
              <a:off x="622300" y="1155700"/>
              <a:ext cx="6985000" cy="5308600"/>
              <a:chOff x="622300" y="1155700"/>
              <a:chExt cx="6985000" cy="5308600"/>
            </a:xfrm>
          </p:grpSpPr>
          <p:sp>
            <p:nvSpPr>
              <p:cNvPr id="91147" name="AutoShape 2" descr="1"/>
              <p:cNvSpPr>
                <a:spLocks noChangeArrowheads="1"/>
              </p:cNvSpPr>
              <p:nvPr/>
            </p:nvSpPr>
            <p:spPr bwMode="auto">
              <a:xfrm>
                <a:off x="622300" y="1155700"/>
                <a:ext cx="6985000" cy="5308600"/>
              </a:xfrm>
              <a:prstGeom prst="flowChartAlternateProcess">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GB"/>
              </a:p>
            </p:txBody>
          </p:sp>
          <p:grpSp>
            <p:nvGrpSpPr>
              <p:cNvPr id="91148" name="Group 9"/>
              <p:cNvGrpSpPr>
                <a:grpSpLocks/>
              </p:cNvGrpSpPr>
              <p:nvPr/>
            </p:nvGrpSpPr>
            <p:grpSpPr bwMode="auto">
              <a:xfrm>
                <a:off x="1023938" y="5759450"/>
                <a:ext cx="1955800" cy="420688"/>
                <a:chOff x="645" y="3628"/>
                <a:chExt cx="1232" cy="265"/>
              </a:xfrm>
            </p:grpSpPr>
            <p:sp>
              <p:nvSpPr>
                <p:cNvPr id="91149" name="AutoShape 10"/>
                <p:cNvSpPr>
                  <a:spLocks noChangeArrowheads="1"/>
                </p:cNvSpPr>
                <p:nvPr/>
              </p:nvSpPr>
              <p:spPr bwMode="auto">
                <a:xfrm>
                  <a:off x="645" y="3628"/>
                  <a:ext cx="1232" cy="265"/>
                </a:xfrm>
                <a:prstGeom prst="flowChartAlternateProcess">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t>100 MICRONS</a:t>
                  </a:r>
                </a:p>
              </p:txBody>
            </p:sp>
            <p:sp>
              <p:nvSpPr>
                <p:cNvPr id="91150" name="Line 11"/>
                <p:cNvSpPr>
                  <a:spLocks noChangeShapeType="1"/>
                </p:cNvSpPr>
                <p:nvPr/>
              </p:nvSpPr>
              <p:spPr bwMode="auto">
                <a:xfrm>
                  <a:off x="838" y="3857"/>
                  <a:ext cx="878" cy="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91146" name="AutoShape 13"/>
            <p:cNvSpPr>
              <a:spLocks noChangeArrowheads="1"/>
            </p:cNvSpPr>
            <p:nvPr/>
          </p:nvSpPr>
          <p:spPr bwMode="auto">
            <a:xfrm>
              <a:off x="7867650" y="1209675"/>
              <a:ext cx="762000" cy="828675"/>
            </a:xfrm>
            <a:prstGeom prst="roundRect">
              <a:avLst>
                <a:gd name="adj" fmla="val 16667"/>
              </a:avLst>
            </a:prstGeom>
            <a:solidFill>
              <a:schemeClr val="tx2"/>
            </a:solidFill>
            <a:ln w="9525">
              <a:solidFill>
                <a:schemeClr val="tx2"/>
              </a:solidFill>
              <a:round/>
              <a:headEnd/>
              <a:tailEnd/>
            </a:ln>
          </p:spPr>
          <p:txBody>
            <a:bodyPr wrap="none" anchor="ctr"/>
            <a:lstStyle/>
            <a:p>
              <a:r>
                <a:rPr lang="en-GB" sz="2400">
                  <a:solidFill>
                    <a:srgbClr val="FFCC00"/>
                  </a:solidFill>
                </a:rPr>
                <a:t>A</a:t>
              </a:r>
              <a:r>
                <a:rPr lang="en-GB" sz="2400"/>
                <a:t> </a:t>
              </a:r>
              <a:r>
                <a:rPr lang="en-GB" sz="2400">
                  <a:solidFill>
                    <a:srgbClr val="FF6600"/>
                  </a:solidFill>
                </a:rPr>
                <a:t>C</a:t>
              </a:r>
            </a:p>
            <a:p>
              <a:r>
                <a:rPr lang="en-GB" sz="2400">
                  <a:solidFill>
                    <a:srgbClr val="0000FF"/>
                  </a:solidFill>
                </a:rPr>
                <a:t>G</a:t>
              </a:r>
              <a:r>
                <a:rPr lang="en-GB" sz="2400"/>
                <a:t> </a:t>
              </a:r>
              <a:r>
                <a:rPr lang="en-GB" sz="2400">
                  <a:solidFill>
                    <a:srgbClr val="00FF00"/>
                  </a:solidFill>
                </a:rPr>
                <a:t>T</a:t>
              </a:r>
              <a:endParaRPr lang="en-US" sz="2400">
                <a:solidFill>
                  <a:srgbClr val="00FF00"/>
                </a:solidFill>
              </a:endParaRPr>
            </a:p>
          </p:txBody>
        </p:sp>
      </p:grpSp>
      <p:sp>
        <p:nvSpPr>
          <p:cNvPr id="91138" name="Title 1"/>
          <p:cNvSpPr>
            <a:spLocks noGrp="1"/>
          </p:cNvSpPr>
          <p:nvPr>
            <p:ph type="title"/>
          </p:nvPr>
        </p:nvSpPr>
        <p:spPr>
          <a:xfrm>
            <a:off x="552588" y="70008"/>
            <a:ext cx="8407657" cy="782638"/>
          </a:xfrm>
        </p:spPr>
        <p:txBody>
          <a:bodyPr/>
          <a:lstStyle/>
          <a:p>
            <a:pPr eaLnBrk="1" hangingPunct="1"/>
            <a:r>
              <a:rPr lang="en-GB" dirty="0" smtClean="0">
                <a:latin typeface="Georgia" charset="0"/>
              </a:rPr>
              <a:t>Raw NGS Data</a:t>
            </a:r>
            <a:endParaRPr lang="en-GB" dirty="0">
              <a:latin typeface="Georgia" charset="0"/>
            </a:endParaRPr>
          </a:p>
        </p:txBody>
      </p:sp>
      <p:grpSp>
        <p:nvGrpSpPr>
          <p:cNvPr id="5" name="Group 16"/>
          <p:cNvGrpSpPr>
            <a:grpSpLocks/>
          </p:cNvGrpSpPr>
          <p:nvPr/>
        </p:nvGrpSpPr>
        <p:grpSpPr bwMode="auto">
          <a:xfrm>
            <a:off x="4989200" y="2652232"/>
            <a:ext cx="3733800" cy="3124200"/>
            <a:chOff x="5029200" y="2918850"/>
            <a:chExt cx="3733800" cy="3124200"/>
          </a:xfrm>
        </p:grpSpPr>
        <p:sp>
          <p:nvSpPr>
            <p:cNvPr id="91140" name="AutoShape 3" descr="1"/>
            <p:cNvSpPr>
              <a:spLocks noChangeArrowheads="1"/>
            </p:cNvSpPr>
            <p:nvPr/>
          </p:nvSpPr>
          <p:spPr bwMode="auto">
            <a:xfrm>
              <a:off x="5029200" y="2918850"/>
              <a:ext cx="3733800" cy="3124200"/>
            </a:xfrm>
            <a:prstGeom prst="flowChartAlternateProcess">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GB"/>
            </a:p>
          </p:txBody>
        </p:sp>
        <p:sp>
          <p:nvSpPr>
            <p:cNvPr id="91141" name="AutoShape 5"/>
            <p:cNvSpPr>
              <a:spLocks noChangeArrowheads="1"/>
            </p:cNvSpPr>
            <p:nvPr/>
          </p:nvSpPr>
          <p:spPr bwMode="auto">
            <a:xfrm>
              <a:off x="6075363" y="4072963"/>
              <a:ext cx="1150937" cy="941387"/>
            </a:xfrm>
            <a:prstGeom prst="flowChartAlternateProcess">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grpSp>
          <p:nvGrpSpPr>
            <p:cNvPr id="91142" name="Group 6"/>
            <p:cNvGrpSpPr>
              <a:grpSpLocks/>
            </p:cNvGrpSpPr>
            <p:nvPr/>
          </p:nvGrpSpPr>
          <p:grpSpPr bwMode="auto">
            <a:xfrm>
              <a:off x="5670550" y="5147700"/>
              <a:ext cx="1906588" cy="420688"/>
              <a:chOff x="3572" y="3108"/>
              <a:chExt cx="1201" cy="265"/>
            </a:xfrm>
          </p:grpSpPr>
          <p:sp>
            <p:nvSpPr>
              <p:cNvPr id="91143" name="AutoShape 7"/>
              <p:cNvSpPr>
                <a:spLocks noChangeArrowheads="1"/>
              </p:cNvSpPr>
              <p:nvPr/>
            </p:nvSpPr>
            <p:spPr bwMode="auto">
              <a:xfrm>
                <a:off x="3572" y="3108"/>
                <a:ext cx="1201" cy="265"/>
              </a:xfrm>
              <a:prstGeom prst="flowChartAlternateProcess">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t>20 MICRONS</a:t>
                </a:r>
              </a:p>
            </p:txBody>
          </p:sp>
          <p:sp>
            <p:nvSpPr>
              <p:cNvPr id="91144" name="Line 8"/>
              <p:cNvSpPr>
                <a:spLocks noChangeShapeType="1"/>
              </p:cNvSpPr>
              <p:nvPr/>
            </p:nvSpPr>
            <p:spPr bwMode="auto">
              <a:xfrm>
                <a:off x="3869" y="3335"/>
                <a:ext cx="66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2" name="Rectangle 1"/>
          <p:cNvSpPr/>
          <p:nvPr/>
        </p:nvSpPr>
        <p:spPr>
          <a:xfrm>
            <a:off x="552588" y="852646"/>
            <a:ext cx="8407657" cy="369332"/>
          </a:xfrm>
          <a:prstGeom prst="rect">
            <a:avLst/>
          </a:prstGeom>
        </p:spPr>
        <p:txBody>
          <a:bodyPr wrap="square">
            <a:spAutoFit/>
          </a:bodyPr>
          <a:lstStyle/>
          <a:p>
            <a:pPr algn="ctr"/>
            <a:r>
              <a:rPr lang="en-GB" dirty="0" err="1" smtClean="0">
                <a:latin typeface="Georgia" charset="0"/>
              </a:rPr>
              <a:t>Illumina</a:t>
            </a:r>
            <a:r>
              <a:rPr lang="en-GB" dirty="0" smtClean="0">
                <a:latin typeface="Georgia" charset="0"/>
              </a:rPr>
              <a:t> image data: zoomed in to reveal individual clusters</a:t>
            </a:r>
            <a:endParaRPr lang="en-US" dirty="0"/>
          </a:p>
        </p:txBody>
      </p:sp>
    </p:spTree>
    <p:extLst>
      <p:ext uri="{BB962C8B-B14F-4D97-AF65-F5344CB8AC3E}">
        <p14:creationId xmlns:p14="http://schemas.microsoft.com/office/powerpoint/2010/main" val="413375146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r>
              <a:rPr lang="en-US" dirty="0"/>
              <a:t>NGS Bioinformatics Overview</a:t>
            </a:r>
          </a:p>
        </p:txBody>
      </p:sp>
      <p:sp>
        <p:nvSpPr>
          <p:cNvPr id="12" name="Rectangle 5">
            <a:hlinkClick r:id="" action="ppaction://noaction"/>
          </p:cNvPr>
          <p:cNvSpPr>
            <a:spLocks noChangeArrowheads="1"/>
          </p:cNvSpPr>
          <p:nvPr/>
        </p:nvSpPr>
        <p:spPr bwMode="auto">
          <a:xfrm>
            <a:off x="1465263" y="4005177"/>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Lab Exercises</a:t>
            </a:r>
            <a:endParaRPr lang="en-GB" sz="2800" b="1" dirty="0"/>
          </a:p>
        </p:txBody>
      </p:sp>
      <p:sp>
        <p:nvSpPr>
          <p:cNvPr id="15" name="Rectangle 6">
            <a:hlinkClick r:id="" action="ppaction://noaction"/>
          </p:cNvPr>
          <p:cNvSpPr>
            <a:spLocks noChangeArrowheads="1"/>
          </p:cNvSpPr>
          <p:nvPr/>
        </p:nvSpPr>
        <p:spPr bwMode="auto">
          <a:xfrm>
            <a:off x="1458914" y="3248206"/>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Data Formats</a:t>
            </a:r>
            <a:endParaRPr lang="en-GB" sz="2800" b="1" dirty="0"/>
          </a:p>
        </p:txBody>
      </p:sp>
      <p:sp>
        <p:nvSpPr>
          <p:cNvPr id="6" name="Rectangle 3">
            <a:hlinkClick r:id="rId3" action="ppaction://hlinksldjump"/>
          </p:cNvPr>
          <p:cNvSpPr>
            <a:spLocks noChangeArrowheads="1"/>
          </p:cNvSpPr>
          <p:nvPr/>
        </p:nvSpPr>
        <p:spPr bwMode="auto">
          <a:xfrm>
            <a:off x="1458914" y="1720872"/>
            <a:ext cx="5873750" cy="611188"/>
          </a:xfrm>
          <a:prstGeom prst="rect">
            <a:avLst/>
          </a:prstGeom>
          <a:solidFill>
            <a:schemeClr val="tx1"/>
          </a:solidFill>
          <a:ln w="9525">
            <a:solidFill>
              <a:schemeClr val="tx1"/>
            </a:solidFill>
            <a:miter lim="800000"/>
            <a:headEnd/>
            <a:tailEnd/>
          </a:ln>
          <a:effectLst/>
        </p:spPr>
        <p:txBody>
          <a:bodyPr wrap="none" lIns="306000" rIns="90000" anchor="ctr">
            <a:prstTxWarp prst="textNoShape">
              <a:avLst/>
            </a:prstTxWarp>
          </a:bodyPr>
          <a:lstStyle/>
          <a:p>
            <a:pPr algn="l" eaLnBrk="0" hangingPunct="0">
              <a:buClr>
                <a:schemeClr val="bg1"/>
              </a:buClr>
              <a:buFont typeface="Webdings" charset="2"/>
              <a:buChar char="4"/>
            </a:pPr>
            <a:r>
              <a:rPr lang="en-GB" sz="2800" b="1" dirty="0" smtClean="0">
                <a:solidFill>
                  <a:schemeClr val="bg1"/>
                </a:solidFill>
              </a:rPr>
              <a:t>NGS Overview</a:t>
            </a:r>
            <a:endParaRPr lang="en-GB" sz="2800" b="1" dirty="0">
              <a:solidFill>
                <a:schemeClr val="bg1"/>
              </a:solidFill>
            </a:endParaRPr>
          </a:p>
        </p:txBody>
      </p:sp>
      <p:sp>
        <p:nvSpPr>
          <p:cNvPr id="7" name="Rectangle 6">
            <a:hlinkClick r:id="" action="ppaction://noaction"/>
          </p:cNvPr>
          <p:cNvSpPr>
            <a:spLocks noChangeArrowheads="1"/>
          </p:cNvSpPr>
          <p:nvPr/>
        </p:nvSpPr>
        <p:spPr bwMode="auto">
          <a:xfrm>
            <a:off x="1465263" y="2517256"/>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Analysis Workflows</a:t>
            </a:r>
            <a:endParaRPr lang="en-GB" sz="2800" b="1" dirty="0"/>
          </a:p>
        </p:txBody>
      </p:sp>
    </p:spTree>
    <p:extLst>
      <p:ext uri="{BB962C8B-B14F-4D97-AF65-F5344CB8AC3E}">
        <p14:creationId xmlns:p14="http://schemas.microsoft.com/office/powerpoint/2010/main" val="2284579075"/>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14400" y="3573645"/>
            <a:ext cx="5880100" cy="1054100"/>
            <a:chOff x="440" y="2000"/>
            <a:chExt cx="3704" cy="664"/>
          </a:xfrm>
        </p:grpSpPr>
        <p:sp>
          <p:nvSpPr>
            <p:cNvPr id="4" name="Text Box 3"/>
            <p:cNvSpPr txBox="1">
              <a:spLocks noChangeArrowheads="1"/>
            </p:cNvSpPr>
            <p:nvPr/>
          </p:nvSpPr>
          <p:spPr bwMode="auto">
            <a:xfrm>
              <a:off x="2274" y="2376"/>
              <a:ext cx="1870" cy="288"/>
            </a:xfrm>
            <a:prstGeom prst="rect">
              <a:avLst/>
            </a:prstGeom>
            <a:solidFill>
              <a:schemeClr val="accent4">
                <a:lumMod val="50000"/>
              </a:schemeClr>
            </a:solidFill>
            <a:ln w="9525">
              <a:noFill/>
              <a:miter lim="800000"/>
              <a:headEnd/>
              <a:tailEnd/>
            </a:ln>
          </p:spPr>
          <p:txBody>
            <a:bodyPr wrap="none">
              <a:spAutoFit/>
            </a:bodyPr>
            <a:lstStyle>
              <a:lvl1pPr>
                <a:defRPr sz="2000">
                  <a:solidFill>
                    <a:srgbClr val="074987"/>
                  </a:solidFill>
                  <a:latin typeface="Georgia" charset="0"/>
                  <a:ea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defRPr/>
              </a:pPr>
              <a:r>
                <a:rPr lang="en-GB" sz="2400" smtClean="0">
                  <a:solidFill>
                    <a:srgbClr val="00FF00"/>
                  </a:solidFill>
                  <a:cs typeface="+mn-cs"/>
                </a:rPr>
                <a:t>T T T T T T T</a:t>
              </a:r>
              <a:r>
                <a:rPr lang="en-GB" sz="2400" smtClean="0">
                  <a:cs typeface="+mn-cs"/>
                </a:rPr>
                <a:t> </a:t>
              </a:r>
              <a:r>
                <a:rPr lang="en-GB" sz="2400" smtClean="0">
                  <a:solidFill>
                    <a:srgbClr val="6666FF"/>
                  </a:solidFill>
                  <a:cs typeface="+mn-cs"/>
                </a:rPr>
                <a:t>G</a:t>
              </a:r>
              <a:r>
                <a:rPr lang="en-GB" sz="2400" smtClean="0">
                  <a:cs typeface="+mn-cs"/>
                </a:rPr>
                <a:t> </a:t>
              </a:r>
              <a:r>
                <a:rPr lang="en-GB" sz="2400" smtClean="0">
                  <a:solidFill>
                    <a:srgbClr val="00FF00"/>
                  </a:solidFill>
                  <a:cs typeface="+mn-cs"/>
                </a:rPr>
                <a:t>T </a:t>
              </a:r>
              <a:r>
                <a:rPr lang="en-GB" sz="2400" smtClean="0">
                  <a:solidFill>
                    <a:schemeClr val="folHlink"/>
                  </a:solidFill>
                  <a:cs typeface="+mn-cs"/>
                </a:rPr>
                <a:t>…</a:t>
              </a:r>
            </a:p>
          </p:txBody>
        </p:sp>
        <p:cxnSp>
          <p:nvCxnSpPr>
            <p:cNvPr id="92226" name="AutoShape 4"/>
            <p:cNvCxnSpPr>
              <a:cxnSpLocks noChangeShapeType="1"/>
            </p:cNvCxnSpPr>
            <p:nvPr/>
          </p:nvCxnSpPr>
          <p:spPr bwMode="auto">
            <a:xfrm rot="16200000" flipH="1">
              <a:off x="1235" y="1205"/>
              <a:ext cx="304" cy="1894"/>
            </a:xfrm>
            <a:prstGeom prst="curvedConnector3">
              <a:avLst>
                <a:gd name="adj1" fmla="val 5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cxnSp>
        <p:nvCxnSpPr>
          <p:cNvPr id="6" name="AutoShape 5"/>
          <p:cNvCxnSpPr>
            <a:cxnSpLocks noChangeShapeType="1"/>
          </p:cNvCxnSpPr>
          <p:nvPr/>
        </p:nvCxnSpPr>
        <p:spPr bwMode="auto">
          <a:xfrm rot="5400000" flipH="1" flipV="1">
            <a:off x="1871663" y="812982"/>
            <a:ext cx="482600" cy="3006725"/>
          </a:xfrm>
          <a:prstGeom prst="curvedConnector3">
            <a:avLst>
              <a:gd name="adj1" fmla="val 5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3" name="Group 7"/>
          <p:cNvGrpSpPr>
            <a:grpSpLocks/>
          </p:cNvGrpSpPr>
          <p:nvPr/>
        </p:nvGrpSpPr>
        <p:grpSpPr bwMode="auto">
          <a:xfrm>
            <a:off x="171450" y="2557645"/>
            <a:ext cx="973138" cy="930275"/>
            <a:chOff x="316" y="625"/>
            <a:chExt cx="874" cy="754"/>
          </a:xfrm>
        </p:grpSpPr>
        <p:grpSp>
          <p:nvGrpSpPr>
            <p:cNvPr id="92220" name="Group 8"/>
            <p:cNvGrpSpPr>
              <a:grpSpLocks/>
            </p:cNvGrpSpPr>
            <p:nvPr/>
          </p:nvGrpSpPr>
          <p:grpSpPr bwMode="auto">
            <a:xfrm>
              <a:off x="316" y="625"/>
              <a:ext cx="874" cy="754"/>
              <a:chOff x="316" y="625"/>
              <a:chExt cx="874" cy="754"/>
            </a:xfrm>
          </p:grpSpPr>
          <p:graphicFrame>
            <p:nvGraphicFramePr>
              <p:cNvPr id="92223" name="Object 9"/>
              <p:cNvGraphicFramePr>
                <a:graphicFrameLocks noChangeAspect="1"/>
              </p:cNvGraphicFramePr>
              <p:nvPr/>
            </p:nvGraphicFramePr>
            <p:xfrm>
              <a:off x="355" y="664"/>
              <a:ext cx="835" cy="715"/>
            </p:xfrm>
            <a:graphic>
              <a:graphicData uri="http://schemas.openxmlformats.org/presentationml/2006/ole">
                <mc:AlternateContent xmlns:mc="http://schemas.openxmlformats.org/markup-compatibility/2006">
                  <mc:Choice xmlns:v="urn:schemas-microsoft-com:vml" Requires="v">
                    <p:oleObj spid="_x0000_s12499" name="Photo Editor Photo" r:id="rId3" imgW="1325995" imgH="1135478" progId="MSPhotoEd.3">
                      <p:embed/>
                    </p:oleObj>
                  </mc:Choice>
                  <mc:Fallback>
                    <p:oleObj name="Photo Editor Photo" r:id="rId3" imgW="1325995" imgH="1135478"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 y="664"/>
                            <a:ext cx="835" cy="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224" name="Text Box 10"/>
              <p:cNvSpPr txBox="1">
                <a:spLocks noChangeArrowheads="1"/>
              </p:cNvSpPr>
              <p:nvPr/>
            </p:nvSpPr>
            <p:spPr bwMode="auto">
              <a:xfrm>
                <a:off x="316" y="625"/>
                <a:ext cx="281"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1</a:t>
                </a:r>
              </a:p>
            </p:txBody>
          </p:sp>
        </p:grpSp>
        <p:sp>
          <p:nvSpPr>
            <p:cNvPr id="92221" name="Oval 11"/>
            <p:cNvSpPr>
              <a:spLocks noChangeArrowheads="1"/>
            </p:cNvSpPr>
            <p:nvPr/>
          </p:nvSpPr>
          <p:spPr bwMode="auto">
            <a:xfrm>
              <a:off x="532" y="759"/>
              <a:ext cx="160" cy="160"/>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92222" name="Oval 12"/>
            <p:cNvSpPr>
              <a:spLocks noChangeArrowheads="1"/>
            </p:cNvSpPr>
            <p:nvPr/>
          </p:nvSpPr>
          <p:spPr bwMode="auto">
            <a:xfrm>
              <a:off x="810" y="1066"/>
              <a:ext cx="160" cy="160"/>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grpSp>
      <p:grpSp>
        <p:nvGrpSpPr>
          <p:cNvPr id="7" name="Group 13"/>
          <p:cNvGrpSpPr>
            <a:grpSpLocks/>
          </p:cNvGrpSpPr>
          <p:nvPr/>
        </p:nvGrpSpPr>
        <p:grpSpPr bwMode="auto">
          <a:xfrm>
            <a:off x="1131888" y="2559232"/>
            <a:ext cx="979487" cy="930275"/>
            <a:chOff x="1178" y="626"/>
            <a:chExt cx="880" cy="754"/>
          </a:xfrm>
        </p:grpSpPr>
        <p:grpSp>
          <p:nvGrpSpPr>
            <p:cNvPr id="92215" name="Group 14"/>
            <p:cNvGrpSpPr>
              <a:grpSpLocks/>
            </p:cNvGrpSpPr>
            <p:nvPr/>
          </p:nvGrpSpPr>
          <p:grpSpPr bwMode="auto">
            <a:xfrm>
              <a:off x="1178" y="626"/>
              <a:ext cx="880" cy="754"/>
              <a:chOff x="1178" y="626"/>
              <a:chExt cx="880" cy="754"/>
            </a:xfrm>
          </p:grpSpPr>
          <p:graphicFrame>
            <p:nvGraphicFramePr>
              <p:cNvPr id="92218" name="Object 15"/>
              <p:cNvGraphicFramePr>
                <a:graphicFrameLocks noChangeAspect="1"/>
              </p:cNvGraphicFramePr>
              <p:nvPr/>
            </p:nvGraphicFramePr>
            <p:xfrm>
              <a:off x="1223" y="665"/>
              <a:ext cx="835" cy="715"/>
            </p:xfrm>
            <a:graphic>
              <a:graphicData uri="http://schemas.openxmlformats.org/presentationml/2006/ole">
                <mc:AlternateContent xmlns:mc="http://schemas.openxmlformats.org/markup-compatibility/2006">
                  <mc:Choice xmlns:v="urn:schemas-microsoft-com:vml" Requires="v">
                    <p:oleObj spid="_x0000_s12500" name="Photo Editor Photo" r:id="rId5" imgW="1325995" imgH="1135478" progId="MSPhotoEd.3">
                      <p:embed/>
                    </p:oleObj>
                  </mc:Choice>
                  <mc:Fallback>
                    <p:oleObj name="Photo Editor Photo" r:id="rId5" imgW="1325995" imgH="1135478" progId="MSPhotoEd.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3" y="665"/>
                            <a:ext cx="835" cy="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219" name="Text Box 16"/>
              <p:cNvSpPr txBox="1">
                <a:spLocks noChangeArrowheads="1"/>
              </p:cNvSpPr>
              <p:nvPr/>
            </p:nvSpPr>
            <p:spPr bwMode="auto">
              <a:xfrm>
                <a:off x="1178" y="626"/>
                <a:ext cx="281"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2</a:t>
                </a:r>
              </a:p>
            </p:txBody>
          </p:sp>
        </p:grpSp>
        <p:sp>
          <p:nvSpPr>
            <p:cNvPr id="92216" name="Oval 17"/>
            <p:cNvSpPr>
              <a:spLocks noChangeArrowheads="1"/>
            </p:cNvSpPr>
            <p:nvPr/>
          </p:nvSpPr>
          <p:spPr bwMode="auto">
            <a:xfrm>
              <a:off x="1379" y="760"/>
              <a:ext cx="160" cy="160"/>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92217" name="Oval 18"/>
            <p:cNvSpPr>
              <a:spLocks noChangeArrowheads="1"/>
            </p:cNvSpPr>
            <p:nvPr/>
          </p:nvSpPr>
          <p:spPr bwMode="auto">
            <a:xfrm>
              <a:off x="1678" y="1066"/>
              <a:ext cx="160" cy="160"/>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grpSp>
      <p:grpSp>
        <p:nvGrpSpPr>
          <p:cNvPr id="9" name="Group 19"/>
          <p:cNvGrpSpPr>
            <a:grpSpLocks/>
          </p:cNvGrpSpPr>
          <p:nvPr/>
        </p:nvGrpSpPr>
        <p:grpSpPr bwMode="auto">
          <a:xfrm>
            <a:off x="2106613" y="2578282"/>
            <a:ext cx="969962" cy="909638"/>
            <a:chOff x="1327" y="1709"/>
            <a:chExt cx="611" cy="573"/>
          </a:xfrm>
        </p:grpSpPr>
        <p:grpSp>
          <p:nvGrpSpPr>
            <p:cNvPr id="92209" name="Group 20"/>
            <p:cNvGrpSpPr>
              <a:grpSpLocks/>
            </p:cNvGrpSpPr>
            <p:nvPr/>
          </p:nvGrpSpPr>
          <p:grpSpPr bwMode="auto">
            <a:xfrm>
              <a:off x="1327" y="1709"/>
              <a:ext cx="611" cy="573"/>
              <a:chOff x="2054" y="634"/>
              <a:chExt cx="871" cy="738"/>
            </a:xfrm>
          </p:grpSpPr>
          <p:graphicFrame>
            <p:nvGraphicFramePr>
              <p:cNvPr id="92213" name="Object 21"/>
              <p:cNvGraphicFramePr>
                <a:graphicFrameLocks noChangeAspect="1"/>
              </p:cNvGraphicFramePr>
              <p:nvPr/>
            </p:nvGraphicFramePr>
            <p:xfrm>
              <a:off x="2090" y="657"/>
              <a:ext cx="835" cy="715"/>
            </p:xfrm>
            <a:graphic>
              <a:graphicData uri="http://schemas.openxmlformats.org/presentationml/2006/ole">
                <mc:AlternateContent xmlns:mc="http://schemas.openxmlformats.org/markup-compatibility/2006">
                  <mc:Choice xmlns:v="urn:schemas-microsoft-com:vml" Requires="v">
                    <p:oleObj spid="_x0000_s12501" name="Photo Editor Photo" r:id="rId7" imgW="1325995" imgH="1135478" progId="MSPhotoEd.3">
                      <p:embed/>
                    </p:oleObj>
                  </mc:Choice>
                  <mc:Fallback>
                    <p:oleObj name="Photo Editor Photo" r:id="rId7" imgW="1325995" imgH="1135478" progId="MSPhotoEd.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90" y="657"/>
                            <a:ext cx="835" cy="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214" name="Text Box 22"/>
              <p:cNvSpPr txBox="1">
                <a:spLocks noChangeArrowheads="1"/>
              </p:cNvSpPr>
              <p:nvPr/>
            </p:nvSpPr>
            <p:spPr bwMode="auto">
              <a:xfrm>
                <a:off x="2054" y="634"/>
                <a:ext cx="281"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3</a:t>
                </a:r>
              </a:p>
            </p:txBody>
          </p:sp>
        </p:grpSp>
        <p:grpSp>
          <p:nvGrpSpPr>
            <p:cNvPr id="92210" name="Group 23"/>
            <p:cNvGrpSpPr>
              <a:grpSpLocks/>
            </p:cNvGrpSpPr>
            <p:nvPr/>
          </p:nvGrpSpPr>
          <p:grpSpPr bwMode="auto">
            <a:xfrm>
              <a:off x="1477" y="1789"/>
              <a:ext cx="302" cy="373"/>
              <a:chOff x="2548" y="580"/>
              <a:chExt cx="531" cy="595"/>
            </a:xfrm>
          </p:grpSpPr>
          <p:sp>
            <p:nvSpPr>
              <p:cNvPr id="92211" name="Oval 24"/>
              <p:cNvSpPr>
                <a:spLocks noChangeArrowheads="1"/>
              </p:cNvSpPr>
              <p:nvPr/>
            </p:nvSpPr>
            <p:spPr bwMode="auto">
              <a:xfrm>
                <a:off x="2548" y="580"/>
                <a:ext cx="197" cy="198"/>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92212" name="Oval 25"/>
              <p:cNvSpPr>
                <a:spLocks noChangeArrowheads="1"/>
              </p:cNvSpPr>
              <p:nvPr/>
            </p:nvSpPr>
            <p:spPr bwMode="auto">
              <a:xfrm>
                <a:off x="2882" y="976"/>
                <a:ext cx="197" cy="199"/>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grpSp>
      </p:grpSp>
      <p:grpSp>
        <p:nvGrpSpPr>
          <p:cNvPr id="12" name="Group 26"/>
          <p:cNvGrpSpPr>
            <a:grpSpLocks/>
          </p:cNvGrpSpPr>
          <p:nvPr/>
        </p:nvGrpSpPr>
        <p:grpSpPr bwMode="auto">
          <a:xfrm>
            <a:off x="3074988" y="2563995"/>
            <a:ext cx="5853112" cy="933450"/>
            <a:chOff x="1937" y="1700"/>
            <a:chExt cx="3687" cy="588"/>
          </a:xfrm>
        </p:grpSpPr>
        <p:grpSp>
          <p:nvGrpSpPr>
            <p:cNvPr id="92172" name="Group 27"/>
            <p:cNvGrpSpPr>
              <a:grpSpLocks/>
            </p:cNvGrpSpPr>
            <p:nvPr/>
          </p:nvGrpSpPr>
          <p:grpSpPr bwMode="auto">
            <a:xfrm>
              <a:off x="3784" y="1707"/>
              <a:ext cx="621" cy="577"/>
              <a:chOff x="334" y="2126"/>
              <a:chExt cx="886" cy="743"/>
            </a:xfrm>
          </p:grpSpPr>
          <p:grpSp>
            <p:nvGrpSpPr>
              <p:cNvPr id="92203" name="Group 28"/>
              <p:cNvGrpSpPr>
                <a:grpSpLocks/>
              </p:cNvGrpSpPr>
              <p:nvPr/>
            </p:nvGrpSpPr>
            <p:grpSpPr bwMode="auto">
              <a:xfrm>
                <a:off x="334" y="2126"/>
                <a:ext cx="886" cy="743"/>
                <a:chOff x="1173" y="1438"/>
                <a:chExt cx="886" cy="743"/>
              </a:xfrm>
            </p:grpSpPr>
            <p:graphicFrame>
              <p:nvGraphicFramePr>
                <p:cNvPr id="92207" name="Object 29"/>
                <p:cNvGraphicFramePr>
                  <a:graphicFrameLocks noChangeAspect="1"/>
                </p:cNvGraphicFramePr>
                <p:nvPr/>
              </p:nvGraphicFramePr>
              <p:xfrm>
                <a:off x="1224" y="1466"/>
                <a:ext cx="835" cy="715"/>
              </p:xfrm>
              <a:graphic>
                <a:graphicData uri="http://schemas.openxmlformats.org/presentationml/2006/ole">
                  <mc:AlternateContent xmlns:mc="http://schemas.openxmlformats.org/markup-compatibility/2006">
                    <mc:Choice xmlns:v="urn:schemas-microsoft-com:vml" Requires="v">
                      <p:oleObj spid="_x0000_s12502" name="Photo Editor Photo" r:id="rId9" imgW="1325995" imgH="1135478" progId="MSPhotoEd.3">
                        <p:embed/>
                      </p:oleObj>
                    </mc:Choice>
                    <mc:Fallback>
                      <p:oleObj name="Photo Editor Photo" r:id="rId9" imgW="1325995" imgH="1135478" progId="MSPhotoEd.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24" y="1466"/>
                              <a:ext cx="835" cy="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208" name="Text Box 30"/>
                <p:cNvSpPr txBox="1">
                  <a:spLocks noChangeArrowheads="1"/>
                </p:cNvSpPr>
                <p:nvPr/>
              </p:nvSpPr>
              <p:spPr bwMode="auto">
                <a:xfrm>
                  <a:off x="1173" y="1438"/>
                  <a:ext cx="281"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7</a:t>
                  </a:r>
                </a:p>
              </p:txBody>
            </p:sp>
          </p:grpSp>
          <p:grpSp>
            <p:nvGrpSpPr>
              <p:cNvPr id="92204" name="Group 31"/>
              <p:cNvGrpSpPr>
                <a:grpSpLocks/>
              </p:cNvGrpSpPr>
              <p:nvPr/>
            </p:nvGrpSpPr>
            <p:grpSpPr bwMode="auto">
              <a:xfrm>
                <a:off x="542" y="2240"/>
                <a:ext cx="460" cy="467"/>
                <a:chOff x="542" y="2240"/>
                <a:chExt cx="460" cy="467"/>
              </a:xfrm>
            </p:grpSpPr>
            <p:sp>
              <p:nvSpPr>
                <p:cNvPr id="92205" name="Oval 32"/>
                <p:cNvSpPr>
                  <a:spLocks noChangeArrowheads="1"/>
                </p:cNvSpPr>
                <p:nvPr/>
              </p:nvSpPr>
              <p:spPr bwMode="auto">
                <a:xfrm>
                  <a:off x="542" y="2240"/>
                  <a:ext cx="160" cy="160"/>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92206" name="Oval 33"/>
                <p:cNvSpPr>
                  <a:spLocks noChangeArrowheads="1"/>
                </p:cNvSpPr>
                <p:nvPr/>
              </p:nvSpPr>
              <p:spPr bwMode="auto">
                <a:xfrm>
                  <a:off x="842" y="2547"/>
                  <a:ext cx="160" cy="160"/>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grpSp>
        </p:grpSp>
        <p:grpSp>
          <p:nvGrpSpPr>
            <p:cNvPr id="92173" name="Group 34"/>
            <p:cNvGrpSpPr>
              <a:grpSpLocks/>
            </p:cNvGrpSpPr>
            <p:nvPr/>
          </p:nvGrpSpPr>
          <p:grpSpPr bwMode="auto">
            <a:xfrm>
              <a:off x="4400" y="1701"/>
              <a:ext cx="615" cy="583"/>
              <a:chOff x="2056" y="1424"/>
              <a:chExt cx="877" cy="751"/>
            </a:xfrm>
          </p:grpSpPr>
          <p:grpSp>
            <p:nvGrpSpPr>
              <p:cNvPr id="92198" name="Group 35"/>
              <p:cNvGrpSpPr>
                <a:grpSpLocks/>
              </p:cNvGrpSpPr>
              <p:nvPr/>
            </p:nvGrpSpPr>
            <p:grpSpPr bwMode="auto">
              <a:xfrm>
                <a:off x="2056" y="1424"/>
                <a:ext cx="877" cy="751"/>
                <a:chOff x="2056" y="1424"/>
                <a:chExt cx="877" cy="751"/>
              </a:xfrm>
            </p:grpSpPr>
            <p:graphicFrame>
              <p:nvGraphicFramePr>
                <p:cNvPr id="92201" name="Object 36"/>
                <p:cNvGraphicFramePr>
                  <a:graphicFrameLocks noChangeAspect="1"/>
                </p:cNvGraphicFramePr>
                <p:nvPr/>
              </p:nvGraphicFramePr>
              <p:xfrm>
                <a:off x="2098" y="1460"/>
                <a:ext cx="835" cy="715"/>
              </p:xfrm>
              <a:graphic>
                <a:graphicData uri="http://schemas.openxmlformats.org/presentationml/2006/ole">
                  <mc:AlternateContent xmlns:mc="http://schemas.openxmlformats.org/markup-compatibility/2006">
                    <mc:Choice xmlns:v="urn:schemas-microsoft-com:vml" Requires="v">
                      <p:oleObj spid="_x0000_s12503" name="Photo Editor Photo" r:id="rId11" imgW="1325995" imgH="1135478" progId="MSPhotoEd.3">
                        <p:embed/>
                      </p:oleObj>
                    </mc:Choice>
                    <mc:Fallback>
                      <p:oleObj name="Photo Editor Photo" r:id="rId11" imgW="1325995" imgH="1135478" progId="MSPhotoEd.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98" y="1460"/>
                              <a:ext cx="835" cy="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202" name="Text Box 37"/>
                <p:cNvSpPr txBox="1">
                  <a:spLocks noChangeArrowheads="1"/>
                </p:cNvSpPr>
                <p:nvPr/>
              </p:nvSpPr>
              <p:spPr bwMode="auto">
                <a:xfrm>
                  <a:off x="2056" y="1424"/>
                  <a:ext cx="281"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8</a:t>
                  </a:r>
                </a:p>
              </p:txBody>
            </p:sp>
          </p:grpSp>
          <p:sp>
            <p:nvSpPr>
              <p:cNvPr id="92199" name="Oval 38"/>
              <p:cNvSpPr>
                <a:spLocks noChangeArrowheads="1"/>
              </p:cNvSpPr>
              <p:nvPr/>
            </p:nvSpPr>
            <p:spPr bwMode="auto">
              <a:xfrm>
                <a:off x="2286" y="1556"/>
                <a:ext cx="160" cy="160"/>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92200" name="Oval 39"/>
              <p:cNvSpPr>
                <a:spLocks noChangeArrowheads="1"/>
              </p:cNvSpPr>
              <p:nvPr/>
            </p:nvSpPr>
            <p:spPr bwMode="auto">
              <a:xfrm>
                <a:off x="2536" y="1863"/>
                <a:ext cx="160" cy="160"/>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grpSp>
        <p:grpSp>
          <p:nvGrpSpPr>
            <p:cNvPr id="92174" name="Group 40"/>
            <p:cNvGrpSpPr>
              <a:grpSpLocks/>
            </p:cNvGrpSpPr>
            <p:nvPr/>
          </p:nvGrpSpPr>
          <p:grpSpPr bwMode="auto">
            <a:xfrm>
              <a:off x="5009" y="1701"/>
              <a:ext cx="615" cy="583"/>
              <a:chOff x="2945" y="1424"/>
              <a:chExt cx="877" cy="750"/>
            </a:xfrm>
          </p:grpSpPr>
          <p:grpSp>
            <p:nvGrpSpPr>
              <p:cNvPr id="92193" name="Group 41"/>
              <p:cNvGrpSpPr>
                <a:grpSpLocks/>
              </p:cNvGrpSpPr>
              <p:nvPr/>
            </p:nvGrpSpPr>
            <p:grpSpPr bwMode="auto">
              <a:xfrm>
                <a:off x="2945" y="1424"/>
                <a:ext cx="877" cy="750"/>
                <a:chOff x="2945" y="1424"/>
                <a:chExt cx="877" cy="750"/>
              </a:xfrm>
            </p:grpSpPr>
            <p:graphicFrame>
              <p:nvGraphicFramePr>
                <p:cNvPr id="92196" name="Object 42"/>
                <p:cNvGraphicFramePr>
                  <a:graphicFrameLocks noChangeAspect="1"/>
                </p:cNvGraphicFramePr>
                <p:nvPr/>
              </p:nvGraphicFramePr>
              <p:xfrm>
                <a:off x="2987" y="1459"/>
                <a:ext cx="835" cy="715"/>
              </p:xfrm>
              <a:graphic>
                <a:graphicData uri="http://schemas.openxmlformats.org/presentationml/2006/ole">
                  <mc:AlternateContent xmlns:mc="http://schemas.openxmlformats.org/markup-compatibility/2006">
                    <mc:Choice xmlns:v="urn:schemas-microsoft-com:vml" Requires="v">
                      <p:oleObj spid="_x0000_s12504" name="Photo Editor Photo" r:id="rId13" imgW="1325995" imgH="1135478" progId="MSPhotoEd.3">
                        <p:embed/>
                      </p:oleObj>
                    </mc:Choice>
                    <mc:Fallback>
                      <p:oleObj name="Photo Editor Photo" r:id="rId13" imgW="1325995" imgH="1135478" progId="MSPhotoEd.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87" y="1459"/>
                              <a:ext cx="835" cy="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197" name="Text Box 43"/>
                <p:cNvSpPr txBox="1">
                  <a:spLocks noChangeArrowheads="1"/>
                </p:cNvSpPr>
                <p:nvPr/>
              </p:nvSpPr>
              <p:spPr bwMode="auto">
                <a:xfrm>
                  <a:off x="2945" y="1424"/>
                  <a:ext cx="281"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9</a:t>
                  </a:r>
                </a:p>
              </p:txBody>
            </p:sp>
          </p:grpSp>
          <p:sp>
            <p:nvSpPr>
              <p:cNvPr id="92194" name="Oval 44"/>
              <p:cNvSpPr>
                <a:spLocks noChangeArrowheads="1"/>
              </p:cNvSpPr>
              <p:nvPr/>
            </p:nvSpPr>
            <p:spPr bwMode="auto">
              <a:xfrm>
                <a:off x="3149" y="1558"/>
                <a:ext cx="160" cy="160"/>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92195" name="Oval 45"/>
              <p:cNvSpPr>
                <a:spLocks noChangeArrowheads="1"/>
              </p:cNvSpPr>
              <p:nvPr/>
            </p:nvSpPr>
            <p:spPr bwMode="auto">
              <a:xfrm>
                <a:off x="3434" y="1866"/>
                <a:ext cx="160" cy="160"/>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grpSp>
        <p:grpSp>
          <p:nvGrpSpPr>
            <p:cNvPr id="92175" name="Group 46"/>
            <p:cNvGrpSpPr>
              <a:grpSpLocks/>
            </p:cNvGrpSpPr>
            <p:nvPr/>
          </p:nvGrpSpPr>
          <p:grpSpPr bwMode="auto">
            <a:xfrm>
              <a:off x="1937" y="1715"/>
              <a:ext cx="616" cy="573"/>
              <a:chOff x="2929" y="635"/>
              <a:chExt cx="879" cy="737"/>
            </a:xfrm>
          </p:grpSpPr>
          <p:grpSp>
            <p:nvGrpSpPr>
              <p:cNvPr id="92188" name="Group 47"/>
              <p:cNvGrpSpPr>
                <a:grpSpLocks/>
              </p:cNvGrpSpPr>
              <p:nvPr/>
            </p:nvGrpSpPr>
            <p:grpSpPr bwMode="auto">
              <a:xfrm>
                <a:off x="2929" y="635"/>
                <a:ext cx="879" cy="737"/>
                <a:chOff x="2929" y="635"/>
                <a:chExt cx="879" cy="737"/>
              </a:xfrm>
            </p:grpSpPr>
            <p:graphicFrame>
              <p:nvGraphicFramePr>
                <p:cNvPr id="92191" name="Object 48"/>
                <p:cNvGraphicFramePr>
                  <a:graphicFrameLocks noChangeAspect="1"/>
                </p:cNvGraphicFramePr>
                <p:nvPr/>
              </p:nvGraphicFramePr>
              <p:xfrm>
                <a:off x="2973" y="657"/>
                <a:ext cx="835" cy="715"/>
              </p:xfrm>
              <a:graphic>
                <a:graphicData uri="http://schemas.openxmlformats.org/presentationml/2006/ole">
                  <mc:AlternateContent xmlns:mc="http://schemas.openxmlformats.org/markup-compatibility/2006">
                    <mc:Choice xmlns:v="urn:schemas-microsoft-com:vml" Requires="v">
                      <p:oleObj spid="_x0000_s12505" name="Photo Editor Photo" r:id="rId15" imgW="1325995" imgH="1135478" progId="MSPhotoEd.3">
                        <p:embed/>
                      </p:oleObj>
                    </mc:Choice>
                    <mc:Fallback>
                      <p:oleObj name="Photo Editor Photo" r:id="rId15" imgW="1325995" imgH="1135478" progId="MSPhotoEd.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73" y="657"/>
                              <a:ext cx="835" cy="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192" name="Text Box 49"/>
                <p:cNvSpPr txBox="1">
                  <a:spLocks noChangeArrowheads="1"/>
                </p:cNvSpPr>
                <p:nvPr/>
              </p:nvSpPr>
              <p:spPr bwMode="auto">
                <a:xfrm>
                  <a:off x="2929" y="635"/>
                  <a:ext cx="281"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4</a:t>
                  </a:r>
                </a:p>
              </p:txBody>
            </p:sp>
          </p:grpSp>
          <p:sp>
            <p:nvSpPr>
              <p:cNvPr id="92189" name="Oval 50"/>
              <p:cNvSpPr>
                <a:spLocks noChangeArrowheads="1"/>
              </p:cNvSpPr>
              <p:nvPr/>
            </p:nvSpPr>
            <p:spPr bwMode="auto">
              <a:xfrm>
                <a:off x="3145" y="754"/>
                <a:ext cx="160" cy="160"/>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92190" name="Oval 51"/>
              <p:cNvSpPr>
                <a:spLocks noChangeArrowheads="1"/>
              </p:cNvSpPr>
              <p:nvPr/>
            </p:nvSpPr>
            <p:spPr bwMode="auto">
              <a:xfrm>
                <a:off x="3416" y="1047"/>
                <a:ext cx="160" cy="160"/>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grpSp>
        <p:grpSp>
          <p:nvGrpSpPr>
            <p:cNvPr id="92176" name="Group 52"/>
            <p:cNvGrpSpPr>
              <a:grpSpLocks/>
            </p:cNvGrpSpPr>
            <p:nvPr/>
          </p:nvGrpSpPr>
          <p:grpSpPr bwMode="auto">
            <a:xfrm>
              <a:off x="2551" y="1700"/>
              <a:ext cx="614" cy="588"/>
              <a:chOff x="3819" y="616"/>
              <a:chExt cx="876" cy="756"/>
            </a:xfrm>
          </p:grpSpPr>
          <p:grpSp>
            <p:nvGrpSpPr>
              <p:cNvPr id="92183" name="Group 53"/>
              <p:cNvGrpSpPr>
                <a:grpSpLocks/>
              </p:cNvGrpSpPr>
              <p:nvPr/>
            </p:nvGrpSpPr>
            <p:grpSpPr bwMode="auto">
              <a:xfrm>
                <a:off x="3819" y="616"/>
                <a:ext cx="876" cy="756"/>
                <a:chOff x="3784" y="609"/>
                <a:chExt cx="876" cy="756"/>
              </a:xfrm>
            </p:grpSpPr>
            <p:graphicFrame>
              <p:nvGraphicFramePr>
                <p:cNvPr id="92186" name="Object 54"/>
                <p:cNvGraphicFramePr>
                  <a:graphicFrameLocks noChangeAspect="1"/>
                </p:cNvGraphicFramePr>
                <p:nvPr/>
              </p:nvGraphicFramePr>
              <p:xfrm>
                <a:off x="3825" y="650"/>
                <a:ext cx="835" cy="715"/>
              </p:xfrm>
              <a:graphic>
                <a:graphicData uri="http://schemas.openxmlformats.org/presentationml/2006/ole">
                  <mc:AlternateContent xmlns:mc="http://schemas.openxmlformats.org/markup-compatibility/2006">
                    <mc:Choice xmlns:v="urn:schemas-microsoft-com:vml" Requires="v">
                      <p:oleObj spid="_x0000_s12506" name="Photo Editor Photo" r:id="rId17" imgW="1325995" imgH="1135478" progId="MSPhotoEd.3">
                        <p:embed/>
                      </p:oleObj>
                    </mc:Choice>
                    <mc:Fallback>
                      <p:oleObj name="Photo Editor Photo" r:id="rId17" imgW="1325995" imgH="1135478" progId="MSPhotoEd.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825" y="650"/>
                              <a:ext cx="835" cy="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187" name="Text Box 55"/>
                <p:cNvSpPr txBox="1">
                  <a:spLocks noChangeArrowheads="1"/>
                </p:cNvSpPr>
                <p:nvPr/>
              </p:nvSpPr>
              <p:spPr bwMode="auto">
                <a:xfrm>
                  <a:off x="3784" y="609"/>
                  <a:ext cx="281"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5</a:t>
                  </a:r>
                </a:p>
              </p:txBody>
            </p:sp>
          </p:grpSp>
          <p:sp>
            <p:nvSpPr>
              <p:cNvPr id="92184" name="Oval 56"/>
              <p:cNvSpPr>
                <a:spLocks noChangeArrowheads="1"/>
              </p:cNvSpPr>
              <p:nvPr/>
            </p:nvSpPr>
            <p:spPr bwMode="auto">
              <a:xfrm>
                <a:off x="4036" y="740"/>
                <a:ext cx="160" cy="160"/>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92185" name="Oval 57"/>
              <p:cNvSpPr>
                <a:spLocks noChangeArrowheads="1"/>
              </p:cNvSpPr>
              <p:nvPr/>
            </p:nvSpPr>
            <p:spPr bwMode="auto">
              <a:xfrm>
                <a:off x="4300" y="1047"/>
                <a:ext cx="160" cy="160"/>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grpSp>
        <p:grpSp>
          <p:nvGrpSpPr>
            <p:cNvPr id="92177" name="Group 58"/>
            <p:cNvGrpSpPr>
              <a:grpSpLocks/>
            </p:cNvGrpSpPr>
            <p:nvPr/>
          </p:nvGrpSpPr>
          <p:grpSpPr bwMode="auto">
            <a:xfrm>
              <a:off x="3156" y="1705"/>
              <a:ext cx="619" cy="583"/>
              <a:chOff x="284" y="1424"/>
              <a:chExt cx="883" cy="750"/>
            </a:xfrm>
          </p:grpSpPr>
          <p:grpSp>
            <p:nvGrpSpPr>
              <p:cNvPr id="92178" name="Group 59"/>
              <p:cNvGrpSpPr>
                <a:grpSpLocks/>
              </p:cNvGrpSpPr>
              <p:nvPr/>
            </p:nvGrpSpPr>
            <p:grpSpPr bwMode="auto">
              <a:xfrm>
                <a:off x="284" y="1424"/>
                <a:ext cx="883" cy="750"/>
                <a:chOff x="284" y="1424"/>
                <a:chExt cx="883" cy="750"/>
              </a:xfrm>
            </p:grpSpPr>
            <p:graphicFrame>
              <p:nvGraphicFramePr>
                <p:cNvPr id="92181" name="Object 60"/>
                <p:cNvGraphicFramePr>
                  <a:graphicFrameLocks noChangeAspect="1"/>
                </p:cNvGraphicFramePr>
                <p:nvPr/>
              </p:nvGraphicFramePr>
              <p:xfrm>
                <a:off x="332" y="1459"/>
                <a:ext cx="835" cy="715"/>
              </p:xfrm>
              <a:graphic>
                <a:graphicData uri="http://schemas.openxmlformats.org/presentationml/2006/ole">
                  <mc:AlternateContent xmlns:mc="http://schemas.openxmlformats.org/markup-compatibility/2006">
                    <mc:Choice xmlns:v="urn:schemas-microsoft-com:vml" Requires="v">
                      <p:oleObj spid="_x0000_s12507" name="Photo Editor Photo" r:id="rId19" imgW="1325995" imgH="1135478" progId="MSPhotoEd.3">
                        <p:embed/>
                      </p:oleObj>
                    </mc:Choice>
                    <mc:Fallback>
                      <p:oleObj name="Photo Editor Photo" r:id="rId19" imgW="1325995" imgH="1135478" progId="MSPhotoEd.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32" y="1459"/>
                              <a:ext cx="835" cy="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182" name="Text Box 61"/>
                <p:cNvSpPr txBox="1">
                  <a:spLocks noChangeArrowheads="1"/>
                </p:cNvSpPr>
                <p:nvPr/>
              </p:nvSpPr>
              <p:spPr bwMode="auto">
                <a:xfrm>
                  <a:off x="284" y="1424"/>
                  <a:ext cx="281"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6</a:t>
                  </a:r>
                </a:p>
              </p:txBody>
            </p:sp>
          </p:grpSp>
          <p:sp>
            <p:nvSpPr>
              <p:cNvPr id="92179" name="Oval 62"/>
              <p:cNvSpPr>
                <a:spLocks noChangeArrowheads="1"/>
              </p:cNvSpPr>
              <p:nvPr/>
            </p:nvSpPr>
            <p:spPr bwMode="auto">
              <a:xfrm>
                <a:off x="509" y="1537"/>
                <a:ext cx="160" cy="160"/>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92180" name="Oval 63"/>
              <p:cNvSpPr>
                <a:spLocks noChangeArrowheads="1"/>
              </p:cNvSpPr>
              <p:nvPr/>
            </p:nvSpPr>
            <p:spPr bwMode="auto">
              <a:xfrm>
                <a:off x="773" y="1851"/>
                <a:ext cx="160" cy="160"/>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grpSp>
      </p:grpSp>
      <p:sp>
        <p:nvSpPr>
          <p:cNvPr id="64" name="Text Box 64"/>
          <p:cNvSpPr txBox="1">
            <a:spLocks noChangeArrowheads="1"/>
          </p:cNvSpPr>
          <p:nvPr/>
        </p:nvSpPr>
        <p:spPr bwMode="auto">
          <a:xfrm>
            <a:off x="3649663" y="1200332"/>
            <a:ext cx="3065462" cy="457200"/>
          </a:xfrm>
          <a:prstGeom prst="rect">
            <a:avLst/>
          </a:prstGeom>
          <a:solidFill>
            <a:schemeClr val="accent4">
              <a:lumMod val="50000"/>
            </a:schemeClr>
          </a:solidFill>
          <a:ln w="9525">
            <a:noFill/>
            <a:miter lim="800000"/>
            <a:headEnd/>
            <a:tailEnd/>
          </a:ln>
        </p:spPr>
        <p:txBody>
          <a:bodyPr>
            <a:spAutoFit/>
          </a:bodyPr>
          <a:lstStyle/>
          <a:p>
            <a:pPr>
              <a:defRPr/>
            </a:pPr>
            <a:r>
              <a:rPr lang="en-GB" sz="2400">
                <a:solidFill>
                  <a:srgbClr val="00FF00"/>
                </a:solidFill>
                <a:latin typeface="Georgia" pitchFamily="18" charset="0"/>
                <a:ea typeface="+mn-ea"/>
                <a:cs typeface="+mn-cs"/>
              </a:rPr>
              <a:t>T</a:t>
            </a:r>
            <a:endParaRPr lang="en-GB" sz="2400">
              <a:solidFill>
                <a:schemeClr val="folHlink"/>
              </a:solidFill>
              <a:latin typeface="Georgia" pitchFamily="18" charset="0"/>
              <a:ea typeface="+mn-ea"/>
              <a:cs typeface="+mn-cs"/>
            </a:endParaRPr>
          </a:p>
        </p:txBody>
      </p:sp>
      <p:sp>
        <p:nvSpPr>
          <p:cNvPr id="65" name="Text Box 65"/>
          <p:cNvSpPr txBox="1">
            <a:spLocks noChangeArrowheads="1"/>
          </p:cNvSpPr>
          <p:nvPr/>
        </p:nvSpPr>
        <p:spPr bwMode="auto">
          <a:xfrm>
            <a:off x="3649663" y="1200332"/>
            <a:ext cx="3065462" cy="457200"/>
          </a:xfrm>
          <a:prstGeom prst="rect">
            <a:avLst/>
          </a:prstGeom>
          <a:solidFill>
            <a:schemeClr val="accent4">
              <a:lumMod val="50000"/>
            </a:schemeClr>
          </a:solidFill>
          <a:ln w="9525">
            <a:noFill/>
            <a:miter lim="800000"/>
            <a:headEnd/>
            <a:tailEnd/>
          </a:ln>
        </p:spPr>
        <p:txBody>
          <a:bodyPr>
            <a:spAutoFit/>
          </a:bodyPr>
          <a:lstStyle/>
          <a:p>
            <a:pPr>
              <a:defRPr/>
            </a:pPr>
            <a:r>
              <a:rPr lang="en-GB" sz="2400">
                <a:solidFill>
                  <a:srgbClr val="00FF00"/>
                </a:solidFill>
                <a:latin typeface="Georgia" pitchFamily="18" charset="0"/>
                <a:ea typeface="+mn-ea"/>
                <a:cs typeface="+mn-cs"/>
              </a:rPr>
              <a:t>T</a:t>
            </a:r>
            <a:r>
              <a:rPr lang="en-GB" sz="2400">
                <a:solidFill>
                  <a:srgbClr val="0000FF"/>
                </a:solidFill>
                <a:latin typeface="Georgia" pitchFamily="18" charset="0"/>
                <a:ea typeface="+mn-ea"/>
                <a:cs typeface="+mn-cs"/>
              </a:rPr>
              <a:t>G</a:t>
            </a:r>
          </a:p>
        </p:txBody>
      </p:sp>
      <p:sp>
        <p:nvSpPr>
          <p:cNvPr id="66" name="Text Box 66"/>
          <p:cNvSpPr txBox="1">
            <a:spLocks noChangeArrowheads="1"/>
          </p:cNvSpPr>
          <p:nvPr/>
        </p:nvSpPr>
        <p:spPr bwMode="auto">
          <a:xfrm>
            <a:off x="3649663" y="1200332"/>
            <a:ext cx="3065462" cy="457200"/>
          </a:xfrm>
          <a:prstGeom prst="rect">
            <a:avLst/>
          </a:prstGeom>
          <a:solidFill>
            <a:schemeClr val="accent4">
              <a:lumMod val="50000"/>
            </a:schemeClr>
          </a:solidFill>
          <a:ln w="9525">
            <a:noFill/>
            <a:miter lim="800000"/>
            <a:headEnd/>
            <a:tailEnd/>
          </a:ln>
        </p:spPr>
        <p:txBody>
          <a:bodyPr>
            <a:spAutoFit/>
          </a:bodyPr>
          <a:lstStyle/>
          <a:p>
            <a:pPr>
              <a:defRPr/>
            </a:pPr>
            <a:r>
              <a:rPr lang="en-GB" sz="2400">
                <a:solidFill>
                  <a:srgbClr val="00FF00"/>
                </a:solidFill>
                <a:latin typeface="Georgia" pitchFamily="18" charset="0"/>
                <a:ea typeface="+mn-ea"/>
                <a:cs typeface="+mn-cs"/>
              </a:rPr>
              <a:t>T</a:t>
            </a:r>
            <a:r>
              <a:rPr lang="en-GB" sz="2400">
                <a:solidFill>
                  <a:srgbClr val="0000FF"/>
                </a:solidFill>
                <a:latin typeface="Georgia" pitchFamily="18" charset="0"/>
                <a:ea typeface="+mn-ea"/>
                <a:cs typeface="+mn-cs"/>
              </a:rPr>
              <a:t>G</a:t>
            </a:r>
            <a:r>
              <a:rPr lang="en-GB" sz="2400">
                <a:solidFill>
                  <a:srgbClr val="FF0000"/>
                </a:solidFill>
                <a:latin typeface="Georgia" pitchFamily="18" charset="0"/>
                <a:ea typeface="+mn-ea"/>
                <a:cs typeface="+mn-cs"/>
              </a:rPr>
              <a:t>C</a:t>
            </a:r>
          </a:p>
        </p:txBody>
      </p:sp>
      <p:sp>
        <p:nvSpPr>
          <p:cNvPr id="67" name="Text Box 67"/>
          <p:cNvSpPr txBox="1">
            <a:spLocks noChangeArrowheads="1"/>
          </p:cNvSpPr>
          <p:nvPr/>
        </p:nvSpPr>
        <p:spPr bwMode="auto">
          <a:xfrm>
            <a:off x="3649663" y="1200332"/>
            <a:ext cx="3124200" cy="457200"/>
          </a:xfrm>
          <a:prstGeom prst="rect">
            <a:avLst/>
          </a:prstGeom>
          <a:solidFill>
            <a:schemeClr val="accent4">
              <a:lumMod val="50000"/>
            </a:schemeClr>
          </a:solidFill>
          <a:ln w="9525">
            <a:noFill/>
            <a:miter lim="800000"/>
            <a:headEnd/>
            <a:tailEnd/>
          </a:ln>
        </p:spPr>
        <p:txBody>
          <a:bodyPr wrap="none">
            <a:spAutoFit/>
          </a:bodyPr>
          <a:lstStyle>
            <a:lvl1pPr>
              <a:defRPr sz="2000">
                <a:solidFill>
                  <a:srgbClr val="074987"/>
                </a:solidFill>
                <a:latin typeface="Georgia" charset="0"/>
                <a:ea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defRPr/>
            </a:pPr>
            <a:r>
              <a:rPr lang="en-GB" sz="2400" smtClean="0">
                <a:solidFill>
                  <a:srgbClr val="00FF00"/>
                </a:solidFill>
                <a:cs typeface="+mn-cs"/>
              </a:rPr>
              <a:t>T</a:t>
            </a:r>
            <a:r>
              <a:rPr lang="en-GB" sz="2400" smtClean="0">
                <a:cs typeface="+mn-cs"/>
              </a:rPr>
              <a:t> </a:t>
            </a:r>
            <a:r>
              <a:rPr lang="en-GB" sz="2400" smtClean="0">
                <a:solidFill>
                  <a:srgbClr val="6666FF"/>
                </a:solidFill>
                <a:cs typeface="+mn-cs"/>
              </a:rPr>
              <a:t>G</a:t>
            </a:r>
            <a:r>
              <a:rPr lang="en-GB" sz="2400" smtClean="0">
                <a:cs typeface="+mn-cs"/>
              </a:rPr>
              <a:t> </a:t>
            </a:r>
            <a:r>
              <a:rPr lang="en-GB" sz="2400" smtClean="0">
                <a:solidFill>
                  <a:srgbClr val="FF3300"/>
                </a:solidFill>
                <a:cs typeface="+mn-cs"/>
              </a:rPr>
              <a:t>C</a:t>
            </a:r>
            <a:r>
              <a:rPr lang="en-GB" sz="2400" smtClean="0">
                <a:cs typeface="+mn-cs"/>
              </a:rPr>
              <a:t> </a:t>
            </a:r>
            <a:r>
              <a:rPr lang="en-GB" sz="2400" smtClean="0">
                <a:solidFill>
                  <a:srgbClr val="00FF00"/>
                </a:solidFill>
                <a:cs typeface="+mn-cs"/>
              </a:rPr>
              <a:t>T</a:t>
            </a:r>
            <a:r>
              <a:rPr lang="en-GB" sz="2400" smtClean="0">
                <a:cs typeface="+mn-cs"/>
              </a:rPr>
              <a:t> </a:t>
            </a:r>
            <a:r>
              <a:rPr lang="en-GB" sz="2400" smtClean="0">
                <a:solidFill>
                  <a:srgbClr val="FFCC00"/>
                </a:solidFill>
                <a:cs typeface="+mn-cs"/>
              </a:rPr>
              <a:t>A</a:t>
            </a:r>
            <a:r>
              <a:rPr lang="en-GB" sz="2400" smtClean="0">
                <a:cs typeface="+mn-cs"/>
              </a:rPr>
              <a:t> </a:t>
            </a:r>
            <a:r>
              <a:rPr lang="en-GB" sz="2400" smtClean="0">
                <a:solidFill>
                  <a:srgbClr val="FF3300"/>
                </a:solidFill>
                <a:cs typeface="+mn-cs"/>
              </a:rPr>
              <a:t>C</a:t>
            </a:r>
            <a:r>
              <a:rPr lang="en-GB" sz="2400" smtClean="0">
                <a:cs typeface="+mn-cs"/>
              </a:rPr>
              <a:t> </a:t>
            </a:r>
            <a:r>
              <a:rPr lang="en-GB" sz="2400" smtClean="0">
                <a:solidFill>
                  <a:srgbClr val="6666FF"/>
                </a:solidFill>
                <a:cs typeface="+mn-cs"/>
              </a:rPr>
              <a:t>G</a:t>
            </a:r>
            <a:r>
              <a:rPr lang="en-GB" sz="2400" smtClean="0">
                <a:cs typeface="+mn-cs"/>
              </a:rPr>
              <a:t> </a:t>
            </a:r>
            <a:r>
              <a:rPr lang="en-GB" sz="2400" smtClean="0">
                <a:solidFill>
                  <a:srgbClr val="FFCC00"/>
                </a:solidFill>
                <a:cs typeface="+mn-cs"/>
              </a:rPr>
              <a:t>A</a:t>
            </a:r>
            <a:r>
              <a:rPr lang="en-GB" sz="2400" smtClean="0">
                <a:cs typeface="+mn-cs"/>
              </a:rPr>
              <a:t> </a:t>
            </a:r>
            <a:r>
              <a:rPr lang="en-GB" sz="2400" smtClean="0">
                <a:solidFill>
                  <a:srgbClr val="00FF00"/>
                </a:solidFill>
                <a:cs typeface="+mn-cs"/>
              </a:rPr>
              <a:t>T </a:t>
            </a:r>
            <a:r>
              <a:rPr lang="en-GB" sz="2400" smtClean="0">
                <a:solidFill>
                  <a:schemeClr val="folHlink"/>
                </a:solidFill>
                <a:cs typeface="+mn-cs"/>
              </a:rPr>
              <a:t>…</a:t>
            </a:r>
          </a:p>
        </p:txBody>
      </p:sp>
      <p:sp>
        <p:nvSpPr>
          <p:cNvPr id="92171" name="Title 67"/>
          <p:cNvSpPr>
            <a:spLocks noGrp="1"/>
          </p:cNvSpPr>
          <p:nvPr>
            <p:ph type="title" idx="4294967295"/>
          </p:nvPr>
        </p:nvSpPr>
        <p:spPr/>
        <p:txBody>
          <a:bodyPr/>
          <a:lstStyle/>
          <a:p>
            <a:r>
              <a:rPr lang="en-US" dirty="0">
                <a:latin typeface="Georgia" charset="0"/>
              </a:rPr>
              <a:t>Base </a:t>
            </a:r>
            <a:r>
              <a:rPr lang="en-US" dirty="0" smtClean="0">
                <a:latin typeface="Georgia" charset="0"/>
              </a:rPr>
              <a:t>calling from raw </a:t>
            </a:r>
            <a:r>
              <a:rPr lang="en-US" dirty="0" err="1" smtClean="0">
                <a:latin typeface="Georgia" charset="0"/>
              </a:rPr>
              <a:t>Illumina</a:t>
            </a:r>
            <a:r>
              <a:rPr lang="en-US" dirty="0" smtClean="0">
                <a:latin typeface="Georgia" charset="0"/>
              </a:rPr>
              <a:t> data</a:t>
            </a:r>
            <a:endParaRPr lang="en-GB" dirty="0">
              <a:latin typeface="Georgia" charset="0"/>
            </a:endParaRPr>
          </a:p>
        </p:txBody>
      </p:sp>
      <p:sp>
        <p:nvSpPr>
          <p:cNvPr id="68" name="Rectangle 67"/>
          <p:cNvSpPr/>
          <p:nvPr/>
        </p:nvSpPr>
        <p:spPr>
          <a:xfrm>
            <a:off x="368594" y="4852938"/>
            <a:ext cx="8407657" cy="1200329"/>
          </a:xfrm>
          <a:prstGeom prst="rect">
            <a:avLst/>
          </a:prstGeom>
        </p:spPr>
        <p:txBody>
          <a:bodyPr wrap="square">
            <a:spAutoFit/>
          </a:bodyPr>
          <a:lstStyle/>
          <a:p>
            <a:pPr algn="ctr"/>
            <a:r>
              <a:rPr lang="en-GB" dirty="0">
                <a:latin typeface="Georgia" charset="0"/>
              </a:rPr>
              <a:t>B</a:t>
            </a:r>
            <a:r>
              <a:rPr lang="en-GB" dirty="0" smtClean="0">
                <a:latin typeface="Georgia" charset="0"/>
              </a:rPr>
              <a:t>ase calling is now done in real-time (</a:t>
            </a:r>
            <a:r>
              <a:rPr lang="en-GB" dirty="0" err="1" smtClean="0">
                <a:latin typeface="Georgia" charset="0"/>
              </a:rPr>
              <a:t>Illumina</a:t>
            </a:r>
            <a:r>
              <a:rPr lang="en-GB" dirty="0" smtClean="0">
                <a:latin typeface="Georgia" charset="0"/>
              </a:rPr>
              <a:t> RTA) and raw images are typically discarded once calling is complete. </a:t>
            </a:r>
            <a:r>
              <a:rPr lang="en-GB" dirty="0" err="1" smtClean="0">
                <a:latin typeface="Georgia" charset="0"/>
              </a:rPr>
              <a:t>Illumina</a:t>
            </a:r>
            <a:r>
              <a:rPr lang="en-GB" dirty="0" smtClean="0">
                <a:latin typeface="Georgia" charset="0"/>
              </a:rPr>
              <a:t> RTA output includes a sequence of bases for each read, along with quality scores for each base. It can be exported to FASTQ or converted directly to unaligned BAM.</a:t>
            </a:r>
            <a:endParaRPr lang="en-US" dirty="0"/>
          </a:p>
        </p:txBody>
      </p:sp>
    </p:spTree>
    <p:extLst>
      <p:ext uri="{BB962C8B-B14F-4D97-AF65-F5344CB8AC3E}">
        <p14:creationId xmlns:p14="http://schemas.microsoft.com/office/powerpoint/2010/main" val="71236756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par>
                          <p:cTn id="9" fill="hold" nodeType="afterGroup">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64"/>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5"/>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66"/>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500"/>
                                        <p:tgtEl>
                                          <p:spTgt spid="12"/>
                                        </p:tgtEl>
                                      </p:cBhvr>
                                    </p:animEffect>
                                  </p:childTnLst>
                                </p:cTn>
                              </p:par>
                            </p:childTnLst>
                          </p:cTn>
                        </p:par>
                        <p:par>
                          <p:cTn id="29" fill="hold" nodeType="afterGroup">
                            <p:stCondLst>
                              <p:cond delay="500"/>
                            </p:stCondLst>
                            <p:childTnLst>
                              <p:par>
                                <p:cTn id="30" presetID="1" presetClass="entr" presetSubtype="0" fill="hold" grpId="0" nodeType="afterEffect">
                                  <p:stCondLst>
                                    <p:cond delay="0"/>
                                  </p:stCondLst>
                                  <p:childTnLst>
                                    <p:set>
                                      <p:cBhvr>
                                        <p:cTn id="31" dur="1" fill="hold">
                                          <p:stCondLst>
                                            <p:cond delay="0"/>
                                          </p:stCondLst>
                                        </p:cTn>
                                        <p:tgtEl>
                                          <p:spTgt spid="67"/>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animBg="1"/>
      <p:bldP spid="66" grpId="0" animBg="1"/>
      <p:bldP spid="6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1" name="Title 67"/>
          <p:cNvSpPr>
            <a:spLocks noGrp="1"/>
          </p:cNvSpPr>
          <p:nvPr>
            <p:ph type="title" idx="4294967295"/>
          </p:nvPr>
        </p:nvSpPr>
        <p:spPr/>
        <p:txBody>
          <a:bodyPr/>
          <a:lstStyle/>
          <a:p>
            <a:r>
              <a:rPr lang="en-US" dirty="0" smtClean="0">
                <a:latin typeface="Georgia" charset="0"/>
              </a:rPr>
              <a:t>Raw </a:t>
            </a:r>
            <a:r>
              <a:rPr lang="en-US" dirty="0" err="1" smtClean="0">
                <a:latin typeface="Georgia" charset="0"/>
              </a:rPr>
              <a:t>PacBio</a:t>
            </a:r>
            <a:r>
              <a:rPr lang="en-US" dirty="0" smtClean="0">
                <a:latin typeface="Georgia" charset="0"/>
              </a:rPr>
              <a:t> data</a:t>
            </a:r>
            <a:endParaRPr lang="en-GB" dirty="0">
              <a:latin typeface="Georgia" charset="0"/>
            </a:endParaRPr>
          </a:p>
        </p:txBody>
      </p:sp>
      <p:pic>
        <p:nvPicPr>
          <p:cNvPr id="69" name="SlowDown3.avi">
            <a:hlinkClick r:id="" action="ppaction://media"/>
          </p:cNvPr>
          <p:cNvPicPr>
            <a:picLocks noRot="1" noChangeAspect="1" noChangeArrowheads="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762000" y="3997751"/>
            <a:ext cx="7620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12"/>
          <p:cNvPicPr>
            <a:picLocks noChangeAspect="1" noChangeArrowheads="1"/>
          </p:cNvPicPr>
          <p:nvPr/>
        </p:nvPicPr>
        <p:blipFill>
          <a:blip r:embed="rId5">
            <a:extLst>
              <a:ext uri="{28A0092B-C50C-407E-A947-70E740481C1C}">
                <a14:useLocalDpi xmlns:a14="http://schemas.microsoft.com/office/drawing/2010/main" val="0"/>
              </a:ext>
            </a:extLst>
          </a:blip>
          <a:srcRect t="2202" r="455"/>
          <a:stretch>
            <a:fillRect/>
          </a:stretch>
        </p:blipFill>
        <p:spPr bwMode="auto">
          <a:xfrm>
            <a:off x="368594" y="1097472"/>
            <a:ext cx="8353425" cy="295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5141675"/>
      </p:ext>
    </p:extLst>
  </p:cSld>
  <p:clrMapOvr>
    <a:masterClrMapping/>
  </p:clrMapOvr>
  <p:transition xmlns:p14="http://schemas.microsoft.com/office/powerpoint/2010/main" spd="med"/>
  <p:timing>
    <p:tnLst>
      <p:par>
        <p:cTn xmlns:p14="http://schemas.microsoft.com/office/powerpoint/2010/main" id="1" dur="indefinite" restart="never" nodeType="tmRoot">
          <p:childTnLst>
            <p:video>
              <p:cMediaNode>
                <p:cTn id="2" fill="hold" display="0">
                  <p:stCondLst>
                    <p:cond delay="indefinite"/>
                  </p:stCondLst>
                  <p:endCondLst>
                    <p:cond evt="onNext" delay="0">
                      <p:tgtEl>
                        <p:sldTgt/>
                      </p:tgtEl>
                    </p:cond>
                    <p:cond evt="onPrev" delay="0">
                      <p:tgtEl>
                        <p:sldTgt/>
                      </p:tgtEl>
                    </p:cond>
                  </p:endCondLst>
                </p:cTn>
                <p:tgtEl>
                  <p:spTgt spid="69"/>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NGS Data Formats</a:t>
            </a:r>
            <a:endParaRPr lang="en-US" dirty="0"/>
          </a:p>
        </p:txBody>
      </p:sp>
      <p:sp>
        <p:nvSpPr>
          <p:cNvPr id="3" name="Content Placeholder 2"/>
          <p:cNvSpPr>
            <a:spLocks noGrp="1"/>
          </p:cNvSpPr>
          <p:nvPr>
            <p:ph idx="1"/>
          </p:nvPr>
        </p:nvSpPr>
        <p:spPr/>
        <p:txBody>
          <a:bodyPr/>
          <a:lstStyle/>
          <a:p>
            <a:r>
              <a:rPr lang="en-US" b="1" dirty="0" smtClean="0"/>
              <a:t>FASTA</a:t>
            </a:r>
            <a:endParaRPr lang="en-US" b="1" dirty="0"/>
          </a:p>
          <a:p>
            <a:pPr lvl="1"/>
            <a:r>
              <a:rPr lang="en-US" dirty="0"/>
              <a:t>Unaligned </a:t>
            </a:r>
            <a:r>
              <a:rPr lang="en-US" dirty="0" smtClean="0"/>
              <a:t>sequence data (in NGS context, used only for reference data)</a:t>
            </a:r>
            <a:endParaRPr lang="en-US" b="1" dirty="0" smtClean="0"/>
          </a:p>
          <a:p>
            <a:r>
              <a:rPr lang="en-US" b="1" dirty="0" smtClean="0"/>
              <a:t>FASTQ</a:t>
            </a:r>
          </a:p>
          <a:p>
            <a:pPr lvl="1"/>
            <a:r>
              <a:rPr lang="en-US" dirty="0" smtClean="0"/>
              <a:t>Unaligned read sequences with base qualities</a:t>
            </a:r>
            <a:endParaRPr lang="en-US" b="1" dirty="0" smtClean="0"/>
          </a:p>
          <a:p>
            <a:r>
              <a:rPr lang="en-US" b="1" dirty="0" smtClean="0"/>
              <a:t>BAM</a:t>
            </a:r>
          </a:p>
          <a:p>
            <a:pPr lvl="1"/>
            <a:r>
              <a:rPr lang="en-US" dirty="0" smtClean="0"/>
              <a:t>Aligned or unaligned reads</a:t>
            </a:r>
          </a:p>
          <a:p>
            <a:pPr lvl="1"/>
            <a:r>
              <a:rPr lang="en-US" dirty="0" smtClean="0"/>
              <a:t>Text and binary formats</a:t>
            </a:r>
            <a:endParaRPr lang="en-US" b="1" dirty="0" smtClean="0"/>
          </a:p>
          <a:p>
            <a:r>
              <a:rPr lang="en-US" b="1" dirty="0" smtClean="0"/>
              <a:t>CRAM</a:t>
            </a:r>
          </a:p>
          <a:p>
            <a:pPr lvl="1"/>
            <a:r>
              <a:rPr lang="en-US" dirty="0" smtClean="0"/>
              <a:t>Aligned or unaligned reads</a:t>
            </a:r>
          </a:p>
          <a:p>
            <a:pPr lvl="1"/>
            <a:r>
              <a:rPr lang="en-US" dirty="0" smtClean="0"/>
              <a:t>Advanced compression models</a:t>
            </a:r>
            <a:endParaRPr lang="en-US" b="1" dirty="0" smtClean="0"/>
          </a:p>
          <a:p>
            <a:r>
              <a:rPr lang="en-US" b="1" dirty="0" smtClean="0"/>
              <a:t>VCF</a:t>
            </a:r>
          </a:p>
          <a:p>
            <a:pPr lvl="1"/>
            <a:r>
              <a:rPr lang="en-US" dirty="0" smtClean="0"/>
              <a:t>Flexible variant call format</a:t>
            </a:r>
          </a:p>
          <a:p>
            <a:pPr lvl="1"/>
            <a:r>
              <a:rPr lang="en-US" dirty="0" smtClean="0"/>
              <a:t>Arbitrary types of sequence variation</a:t>
            </a:r>
          </a:p>
        </p:txBody>
      </p:sp>
    </p:spTree>
    <p:extLst>
      <p:ext uri="{BB962C8B-B14F-4D97-AF65-F5344CB8AC3E}">
        <p14:creationId xmlns:p14="http://schemas.microsoft.com/office/powerpoint/2010/main" val="77331168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FASTA</a:t>
            </a:r>
            <a:endParaRPr lang="en-US" dirty="0"/>
          </a:p>
        </p:txBody>
      </p:sp>
      <p:sp>
        <p:nvSpPr>
          <p:cNvPr id="3" name="Content Placeholder 2"/>
          <p:cNvSpPr>
            <a:spLocks noGrp="1"/>
          </p:cNvSpPr>
          <p:nvPr>
            <p:ph idx="1"/>
          </p:nvPr>
        </p:nvSpPr>
        <p:spPr>
          <a:xfrm>
            <a:off x="539750" y="1066800"/>
            <a:ext cx="8064500" cy="4869667"/>
          </a:xfrm>
        </p:spPr>
        <p:txBody>
          <a:bodyPr/>
          <a:lstStyle/>
          <a:p>
            <a:r>
              <a:rPr lang="en-US" dirty="0" smtClean="0"/>
              <a:t>FASTA is a simple format for raw sequencing data</a:t>
            </a:r>
          </a:p>
          <a:p>
            <a:pPr lvl="1"/>
            <a:r>
              <a:rPr lang="en-US" dirty="0" smtClean="0"/>
              <a:t>In NGS workflows, typically only used for reference data</a:t>
            </a:r>
          </a:p>
          <a:p>
            <a:pPr lvl="1"/>
            <a:r>
              <a:rPr lang="en-US" dirty="0" smtClean="0"/>
              <a:t>File extension is normally .</a:t>
            </a:r>
            <a:r>
              <a:rPr lang="en-US" dirty="0" err="1" smtClean="0"/>
              <a:t>fasta</a:t>
            </a:r>
            <a:r>
              <a:rPr lang="en-US" dirty="0" smtClean="0"/>
              <a:t> or .</a:t>
            </a:r>
            <a:r>
              <a:rPr lang="en-US" dirty="0" err="1" smtClean="0"/>
              <a:t>fa</a:t>
            </a:r>
            <a:endParaRPr lang="en-US" dirty="0" smtClean="0"/>
          </a:p>
          <a:p>
            <a:r>
              <a:rPr lang="en-US" dirty="0" smtClean="0"/>
              <a:t>Format</a:t>
            </a:r>
          </a:p>
          <a:p>
            <a:pPr lvl="1"/>
            <a:r>
              <a:rPr lang="en-US" dirty="0" smtClean="0"/>
              <a:t>File can contain any number of sequence sections</a:t>
            </a:r>
          </a:p>
          <a:p>
            <a:pPr lvl="1"/>
            <a:r>
              <a:rPr lang="en-US" dirty="0" smtClean="0"/>
              <a:t>Each sequence starts with a single-line description beginning with the ‘&gt;’ character</a:t>
            </a:r>
            <a:endParaRPr lang="en-US" dirty="0"/>
          </a:p>
          <a:p>
            <a:pPr lvl="1"/>
            <a:r>
              <a:rPr lang="en-US" dirty="0" smtClean="0"/>
              <a:t>Following this come any number of lines consisting of sequence data which when concatenated together gives the full sequence</a:t>
            </a:r>
          </a:p>
          <a:p>
            <a:pPr lvl="1"/>
            <a:endParaRPr lang="en-US" dirty="0" err="1" smtClean="0"/>
          </a:p>
        </p:txBody>
      </p:sp>
      <p:sp>
        <p:nvSpPr>
          <p:cNvPr id="8" name="TextBox 7"/>
          <p:cNvSpPr txBox="1"/>
          <p:nvPr/>
        </p:nvSpPr>
        <p:spPr>
          <a:xfrm>
            <a:off x="6849986" y="5964408"/>
            <a:ext cx="1796828" cy="276999"/>
          </a:xfrm>
          <a:prstGeom prst="rect">
            <a:avLst/>
          </a:prstGeom>
          <a:noFill/>
        </p:spPr>
        <p:txBody>
          <a:bodyPr wrap="none" rtlCol="0">
            <a:spAutoFit/>
          </a:bodyPr>
          <a:lstStyle/>
          <a:p>
            <a:r>
              <a:rPr lang="en-US" sz="1200" dirty="0" smtClean="0"/>
              <a:t>Cock et al. (2009) </a:t>
            </a:r>
            <a:r>
              <a:rPr lang="en-US" sz="1200" i="1" dirty="0" smtClean="0"/>
              <a:t>NAR</a:t>
            </a:r>
            <a:endParaRPr lang="en-US" sz="1200" i="1" dirty="0"/>
          </a:p>
        </p:txBody>
      </p:sp>
      <p:sp>
        <p:nvSpPr>
          <p:cNvPr id="9" name="Rectangle 8"/>
          <p:cNvSpPr/>
          <p:nvPr/>
        </p:nvSpPr>
        <p:spPr bwMode="auto">
          <a:xfrm>
            <a:off x="5135719" y="5479243"/>
            <a:ext cx="783616" cy="59929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127265581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FASTQ</a:t>
            </a:r>
            <a:endParaRPr lang="en-US" dirty="0"/>
          </a:p>
        </p:txBody>
      </p:sp>
      <p:sp>
        <p:nvSpPr>
          <p:cNvPr id="3" name="Content Placeholder 2"/>
          <p:cNvSpPr>
            <a:spLocks noGrp="1"/>
          </p:cNvSpPr>
          <p:nvPr>
            <p:ph idx="1"/>
          </p:nvPr>
        </p:nvSpPr>
        <p:spPr>
          <a:xfrm>
            <a:off x="539750" y="1066800"/>
            <a:ext cx="8064500" cy="4869667"/>
          </a:xfrm>
        </p:spPr>
        <p:txBody>
          <a:bodyPr/>
          <a:lstStyle/>
          <a:p>
            <a:r>
              <a:rPr lang="en-US" dirty="0" smtClean="0"/>
              <a:t>FASTQ is a simple format for raw unaligned sequencing reads</a:t>
            </a:r>
          </a:p>
          <a:p>
            <a:pPr lvl="1"/>
            <a:r>
              <a:rPr lang="en-US" dirty="0" smtClean="0"/>
              <a:t>Simple addition to the FASTA format</a:t>
            </a:r>
          </a:p>
          <a:p>
            <a:pPr lvl="1"/>
            <a:r>
              <a:rPr lang="en-US" dirty="0" smtClean="0"/>
              <a:t>Sequence and an associated per base quality score</a:t>
            </a:r>
          </a:p>
          <a:p>
            <a:r>
              <a:rPr lang="en-US" dirty="0" smtClean="0"/>
              <a:t>Originally standard for storing capillary data</a:t>
            </a:r>
          </a:p>
          <a:p>
            <a:r>
              <a:rPr lang="en-US" dirty="0" smtClean="0"/>
              <a:t>Format</a:t>
            </a:r>
          </a:p>
          <a:p>
            <a:pPr lvl="1"/>
            <a:r>
              <a:rPr lang="en-US" dirty="0" smtClean="0"/>
              <a:t>Subset of the ASCII printable characters</a:t>
            </a:r>
          </a:p>
          <a:p>
            <a:pPr lvl="1"/>
            <a:r>
              <a:rPr lang="en-US" dirty="0" smtClean="0"/>
              <a:t>ASCII 33–126 inclusive with a simple offset mapping</a:t>
            </a:r>
          </a:p>
          <a:p>
            <a:pPr lvl="1"/>
            <a:r>
              <a:rPr lang="en-US" dirty="0" err="1" smtClean="0"/>
              <a:t>perl</a:t>
            </a:r>
            <a:r>
              <a:rPr lang="en-US" dirty="0" smtClean="0"/>
              <a:t> -</a:t>
            </a:r>
            <a:r>
              <a:rPr lang="en-US" dirty="0" err="1" smtClean="0"/>
              <a:t>w</a:t>
            </a:r>
            <a:r>
              <a:rPr lang="en-US" dirty="0" smtClean="0"/>
              <a:t> -</a:t>
            </a:r>
            <a:r>
              <a:rPr lang="en-US" dirty="0" err="1" smtClean="0"/>
              <a:t>e</a:t>
            </a:r>
            <a:r>
              <a:rPr lang="en-US" dirty="0" smtClean="0"/>
              <a:t> "print ( unpack( 'C', '%' ) - 33 );”</a:t>
            </a:r>
          </a:p>
        </p:txBody>
      </p:sp>
      <p:pic>
        <p:nvPicPr>
          <p:cNvPr id="5" name="Picture 4" descr="Picture 16.png"/>
          <p:cNvPicPr>
            <a:picLocks noChangeAspect="1"/>
          </p:cNvPicPr>
          <p:nvPr/>
        </p:nvPicPr>
        <p:blipFill>
          <a:blip r:embed="rId2"/>
          <a:stretch>
            <a:fillRect/>
          </a:stretch>
        </p:blipFill>
        <p:spPr>
          <a:xfrm>
            <a:off x="338982" y="4275363"/>
            <a:ext cx="4711111" cy="1803175"/>
          </a:xfrm>
          <a:prstGeom prst="rect">
            <a:avLst/>
          </a:prstGeom>
        </p:spPr>
      </p:pic>
      <p:pic>
        <p:nvPicPr>
          <p:cNvPr id="7" name="Picture 6" descr="Screen shot 2012-10-14 at 20.29.00.png"/>
          <p:cNvPicPr>
            <a:picLocks noChangeAspect="1"/>
          </p:cNvPicPr>
          <p:nvPr/>
        </p:nvPicPr>
        <p:blipFill>
          <a:blip r:embed="rId3"/>
          <a:stretch>
            <a:fillRect/>
          </a:stretch>
        </p:blipFill>
        <p:spPr>
          <a:xfrm>
            <a:off x="5135719" y="4461548"/>
            <a:ext cx="5740400" cy="1117600"/>
          </a:xfrm>
          <a:prstGeom prst="rect">
            <a:avLst/>
          </a:prstGeom>
        </p:spPr>
      </p:pic>
      <p:sp>
        <p:nvSpPr>
          <p:cNvPr id="8" name="TextBox 7"/>
          <p:cNvSpPr txBox="1"/>
          <p:nvPr/>
        </p:nvSpPr>
        <p:spPr>
          <a:xfrm>
            <a:off x="6849986" y="5964408"/>
            <a:ext cx="1796828" cy="276999"/>
          </a:xfrm>
          <a:prstGeom prst="rect">
            <a:avLst/>
          </a:prstGeom>
          <a:noFill/>
        </p:spPr>
        <p:txBody>
          <a:bodyPr wrap="none" rtlCol="0">
            <a:spAutoFit/>
          </a:bodyPr>
          <a:lstStyle/>
          <a:p>
            <a:r>
              <a:rPr lang="en-US" sz="1200" dirty="0" smtClean="0"/>
              <a:t>Cock et al. (2009) </a:t>
            </a:r>
            <a:r>
              <a:rPr lang="en-US" sz="1200" i="1" dirty="0" smtClean="0"/>
              <a:t>NAR</a:t>
            </a:r>
            <a:endParaRPr lang="en-US" sz="1200" i="1" dirty="0"/>
          </a:p>
        </p:txBody>
      </p:sp>
      <p:sp>
        <p:nvSpPr>
          <p:cNvPr id="9" name="Rectangle 8"/>
          <p:cNvSpPr/>
          <p:nvPr/>
        </p:nvSpPr>
        <p:spPr bwMode="auto">
          <a:xfrm>
            <a:off x="5135719" y="5479243"/>
            <a:ext cx="783616" cy="59929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398846059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a:t>SAM/BAM Format</a:t>
            </a:r>
          </a:p>
        </p:txBody>
      </p:sp>
      <p:sp>
        <p:nvSpPr>
          <p:cNvPr id="79875" name="Rectangle 3"/>
          <p:cNvSpPr>
            <a:spLocks noGrp="1" noChangeArrowheads="1"/>
          </p:cNvSpPr>
          <p:nvPr>
            <p:ph type="body" idx="1"/>
          </p:nvPr>
        </p:nvSpPr>
        <p:spPr/>
        <p:txBody>
          <a:bodyPr>
            <a:normAutofit/>
          </a:bodyPr>
          <a:lstStyle/>
          <a:p>
            <a:pPr>
              <a:lnSpc>
                <a:spcPct val="90000"/>
              </a:lnSpc>
            </a:pPr>
            <a:r>
              <a:rPr lang="en-US" sz="1600" dirty="0" smtClean="0"/>
              <a:t>SAM </a:t>
            </a:r>
            <a:r>
              <a:rPr lang="en-US" sz="1600" dirty="0"/>
              <a:t>(Sequence Alignment/Map) format</a:t>
            </a:r>
            <a:endParaRPr lang="en-US" sz="1600" dirty="0" smtClean="0"/>
          </a:p>
          <a:p>
            <a:pPr lvl="1">
              <a:lnSpc>
                <a:spcPct val="90000"/>
              </a:lnSpc>
            </a:pPr>
            <a:r>
              <a:rPr lang="en-US" sz="1600" dirty="0" smtClean="0"/>
              <a:t>Single unified format for storing read alignments to a reference genome</a:t>
            </a:r>
          </a:p>
          <a:p>
            <a:pPr>
              <a:lnSpc>
                <a:spcPct val="90000"/>
              </a:lnSpc>
            </a:pPr>
            <a:endParaRPr lang="en-US" sz="1600" dirty="0" smtClean="0"/>
          </a:p>
          <a:p>
            <a:pPr>
              <a:lnSpc>
                <a:spcPct val="90000"/>
              </a:lnSpc>
            </a:pPr>
            <a:r>
              <a:rPr lang="en-US" sz="1600" dirty="0" smtClean="0"/>
              <a:t>BAM </a:t>
            </a:r>
            <a:r>
              <a:rPr lang="en-US" sz="1600" dirty="0"/>
              <a:t>(Binary Alignment/Map) format</a:t>
            </a:r>
          </a:p>
          <a:p>
            <a:pPr lvl="1">
              <a:lnSpc>
                <a:spcPct val="90000"/>
              </a:lnSpc>
            </a:pPr>
            <a:r>
              <a:rPr lang="en-US" sz="1600" dirty="0"/>
              <a:t>Binary equivalent of SAM</a:t>
            </a:r>
          </a:p>
          <a:p>
            <a:pPr lvl="1">
              <a:lnSpc>
                <a:spcPct val="90000"/>
              </a:lnSpc>
            </a:pPr>
            <a:r>
              <a:rPr lang="en-US" sz="1600" dirty="0"/>
              <a:t>Developed for fast processing/indexing</a:t>
            </a:r>
            <a:endParaRPr lang="en-US" sz="1600" dirty="0" smtClean="0"/>
          </a:p>
          <a:p>
            <a:pPr>
              <a:lnSpc>
                <a:spcPct val="90000"/>
              </a:lnSpc>
            </a:pPr>
            <a:endParaRPr lang="en-US" sz="1600" dirty="0" smtClean="0"/>
          </a:p>
          <a:p>
            <a:pPr>
              <a:lnSpc>
                <a:spcPct val="90000"/>
              </a:lnSpc>
            </a:pPr>
            <a:r>
              <a:rPr lang="en-US" sz="1600" dirty="0" smtClean="0"/>
              <a:t>Advantages</a:t>
            </a:r>
            <a:endParaRPr lang="en-US" sz="1600" dirty="0"/>
          </a:p>
          <a:p>
            <a:pPr lvl="1">
              <a:lnSpc>
                <a:spcPct val="90000"/>
              </a:lnSpc>
            </a:pPr>
            <a:r>
              <a:rPr lang="en-US" sz="1600" dirty="0"/>
              <a:t>Can store alignments from most aligners</a:t>
            </a:r>
          </a:p>
          <a:p>
            <a:pPr lvl="1">
              <a:lnSpc>
                <a:spcPct val="90000"/>
              </a:lnSpc>
            </a:pPr>
            <a:r>
              <a:rPr lang="en-US" sz="1600" dirty="0"/>
              <a:t>Supports multiple sequencing technologies</a:t>
            </a:r>
          </a:p>
          <a:p>
            <a:pPr lvl="1">
              <a:lnSpc>
                <a:spcPct val="90000"/>
              </a:lnSpc>
            </a:pPr>
            <a:r>
              <a:rPr lang="en-US" sz="1600" dirty="0"/>
              <a:t>Supports indexing for quick retrieval/viewing</a:t>
            </a:r>
          </a:p>
          <a:p>
            <a:pPr lvl="1">
              <a:lnSpc>
                <a:spcPct val="90000"/>
              </a:lnSpc>
            </a:pPr>
            <a:r>
              <a:rPr lang="en-US" sz="1600" dirty="0"/>
              <a:t>Compact size (e.g. 112Gbp </a:t>
            </a:r>
            <a:r>
              <a:rPr lang="en-US" sz="1600" dirty="0" err="1"/>
              <a:t>Illumina</a:t>
            </a:r>
            <a:r>
              <a:rPr lang="en-US" sz="1600" dirty="0"/>
              <a:t> = 116Gbytes disk space)</a:t>
            </a:r>
          </a:p>
          <a:p>
            <a:pPr lvl="1">
              <a:lnSpc>
                <a:spcPct val="90000"/>
              </a:lnSpc>
            </a:pPr>
            <a:r>
              <a:rPr lang="en-US" sz="1600" dirty="0"/>
              <a:t>Reads can be grouped into logical groups e.g. lanes, libraries,</a:t>
            </a:r>
            <a:r>
              <a:rPr lang="en-US" sz="1600" dirty="0" smtClean="0"/>
              <a:t> samples</a:t>
            </a:r>
          </a:p>
          <a:p>
            <a:pPr lvl="1">
              <a:lnSpc>
                <a:spcPct val="90000"/>
              </a:lnSpc>
            </a:pPr>
            <a:r>
              <a:rPr lang="en-US" sz="1600" dirty="0" smtClean="0"/>
              <a:t>Widely support by variant calling software packages</a:t>
            </a:r>
          </a:p>
          <a:p>
            <a:pPr>
              <a:lnSpc>
                <a:spcPct val="90000"/>
              </a:lnSpc>
            </a:pPr>
            <a:endParaRPr lang="en-US" sz="1600" dirty="0" smtClean="0"/>
          </a:p>
          <a:p>
            <a:pPr>
              <a:lnSpc>
                <a:spcPct val="90000"/>
              </a:lnSpc>
            </a:pPr>
            <a:r>
              <a:rPr lang="en-US" sz="1600" dirty="0" smtClean="0"/>
              <a:t>Replacement for SRF &amp; FASTQ</a:t>
            </a:r>
            <a:endParaRPr lang="en-US" sz="1800" dirty="0"/>
          </a:p>
        </p:txBody>
      </p:sp>
    </p:spTree>
    <p:extLst>
      <p:ext uri="{BB962C8B-B14F-4D97-AF65-F5344CB8AC3E}">
        <p14:creationId xmlns:p14="http://schemas.microsoft.com/office/powerpoint/2010/main" val="127426666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dirty="0" smtClean="0"/>
              <a:t>Read Entries in SAM</a:t>
            </a:r>
            <a:endParaRPr lang="en-US" dirty="0"/>
          </a:p>
        </p:txBody>
      </p:sp>
      <p:sp>
        <p:nvSpPr>
          <p:cNvPr id="81923" name="Rectangle 3"/>
          <p:cNvSpPr>
            <a:spLocks noChangeArrowheads="1"/>
          </p:cNvSpPr>
          <p:nvPr/>
        </p:nvSpPr>
        <p:spPr bwMode="auto">
          <a:xfrm>
            <a:off x="612775" y="1366838"/>
            <a:ext cx="7997825" cy="3662362"/>
          </a:xfrm>
          <a:prstGeom prst="rect">
            <a:avLst/>
          </a:prstGeom>
          <a:noFill/>
          <a:ln w="9525">
            <a:noFill/>
            <a:miter lim="800000"/>
            <a:headEnd/>
            <a:tailEnd/>
          </a:ln>
        </p:spPr>
        <p:txBody>
          <a:bodyPr>
            <a:prstTxWarp prst="textNoShape">
              <a:avLst/>
            </a:prstTxWarp>
            <a:spAutoFit/>
          </a:bodyPr>
          <a:lstStyle/>
          <a:p>
            <a:pPr algn="l" eaLnBrk="0" hangingPunct="0">
              <a:spcBef>
                <a:spcPct val="0"/>
              </a:spcBef>
            </a:pPr>
            <a:r>
              <a:rPr lang="en-US" sz="1800" b="1">
                <a:ea typeface="ＭＳ Ｐゴシック" pitchFamily="-105" charset="-128"/>
                <a:cs typeface="ＭＳ Ｐゴシック" pitchFamily="-105" charset="-128"/>
              </a:rPr>
              <a:t>No. 	Name 		Description</a:t>
            </a:r>
            <a:endParaRPr lang="en-US" sz="1800">
              <a:ea typeface="ＭＳ Ｐゴシック" pitchFamily="-105" charset="-128"/>
              <a:cs typeface="ＭＳ Ｐゴシック" pitchFamily="-105" charset="-128"/>
            </a:endParaRPr>
          </a:p>
          <a:p>
            <a:pPr algn="l" eaLnBrk="0" hangingPunct="0">
              <a:spcBef>
                <a:spcPct val="0"/>
              </a:spcBef>
            </a:pPr>
            <a:r>
              <a:rPr lang="en-US" sz="1800">
                <a:ea typeface="ＭＳ Ｐゴシック" pitchFamily="-105" charset="-128"/>
                <a:cs typeface="ＭＳ Ｐゴシック" pitchFamily="-105" charset="-128"/>
              </a:rPr>
              <a:t>1 	QNAME 		Query NAME of the read or the read pair</a:t>
            </a:r>
          </a:p>
          <a:p>
            <a:pPr algn="l" eaLnBrk="0" hangingPunct="0">
              <a:spcBef>
                <a:spcPct val="0"/>
              </a:spcBef>
            </a:pPr>
            <a:r>
              <a:rPr lang="en-US" sz="1800">
                <a:ea typeface="ＭＳ Ｐゴシック" pitchFamily="-105" charset="-128"/>
                <a:cs typeface="ＭＳ Ｐゴシック" pitchFamily="-105" charset="-128"/>
              </a:rPr>
              <a:t>2 	FLAG 		Bitwise FLAG (pairing, strand, mate strand, etc.)</a:t>
            </a:r>
          </a:p>
          <a:p>
            <a:pPr algn="l" eaLnBrk="0" hangingPunct="0">
              <a:spcBef>
                <a:spcPct val="0"/>
              </a:spcBef>
            </a:pPr>
            <a:r>
              <a:rPr lang="en-US" sz="1800">
                <a:ea typeface="ＭＳ Ｐゴシック" pitchFamily="-105" charset="-128"/>
                <a:cs typeface="ＭＳ Ｐゴシック" pitchFamily="-105" charset="-128"/>
              </a:rPr>
              <a:t>3 	RNAME 		Reference sequence NAME</a:t>
            </a:r>
          </a:p>
          <a:p>
            <a:pPr algn="l" eaLnBrk="0" hangingPunct="0">
              <a:spcBef>
                <a:spcPct val="0"/>
              </a:spcBef>
            </a:pPr>
            <a:r>
              <a:rPr lang="en-US" sz="1800">
                <a:ea typeface="ＭＳ Ｐゴシック" pitchFamily="-105" charset="-128"/>
                <a:cs typeface="ＭＳ Ｐゴシック" pitchFamily="-105" charset="-128"/>
              </a:rPr>
              <a:t>4 	POS 		1-Based leftmost POSition of clipped alignment</a:t>
            </a:r>
          </a:p>
          <a:p>
            <a:pPr algn="l" eaLnBrk="0" hangingPunct="0">
              <a:spcBef>
                <a:spcPct val="0"/>
              </a:spcBef>
            </a:pPr>
            <a:r>
              <a:rPr lang="en-US" sz="1800">
                <a:ea typeface="ＭＳ Ｐゴシック" pitchFamily="-105" charset="-128"/>
                <a:cs typeface="ＭＳ Ｐゴシック" pitchFamily="-105" charset="-128"/>
              </a:rPr>
              <a:t>5 	MAPQ 		MAPping Quality (Phred-scaled)</a:t>
            </a:r>
          </a:p>
          <a:p>
            <a:pPr algn="l" eaLnBrk="0" hangingPunct="0">
              <a:spcBef>
                <a:spcPct val="0"/>
              </a:spcBef>
            </a:pPr>
            <a:r>
              <a:rPr lang="en-US" sz="1800">
                <a:ea typeface="ＭＳ Ｐゴシック" pitchFamily="-105" charset="-128"/>
                <a:cs typeface="ＭＳ Ｐゴシック" pitchFamily="-105" charset="-128"/>
              </a:rPr>
              <a:t>6 	CIGAR 		Extended CIGAR string (operations: MIDNSHP)</a:t>
            </a:r>
          </a:p>
          <a:p>
            <a:pPr algn="l" eaLnBrk="0" hangingPunct="0">
              <a:spcBef>
                <a:spcPct val="0"/>
              </a:spcBef>
            </a:pPr>
            <a:r>
              <a:rPr lang="en-US" sz="1800">
                <a:ea typeface="ＭＳ Ｐゴシック" pitchFamily="-105" charset="-128"/>
                <a:cs typeface="ＭＳ Ｐゴシック" pitchFamily="-105" charset="-128"/>
              </a:rPr>
              <a:t>7 	MRNM 		Mate Reference NaMe (‘=’ if same as RNAME)</a:t>
            </a:r>
          </a:p>
          <a:p>
            <a:pPr algn="l" eaLnBrk="0" hangingPunct="0">
              <a:spcBef>
                <a:spcPct val="0"/>
              </a:spcBef>
            </a:pPr>
            <a:r>
              <a:rPr lang="en-US" sz="1800">
                <a:ea typeface="ＭＳ Ｐゴシック" pitchFamily="-105" charset="-128"/>
                <a:cs typeface="ＭＳ Ｐゴシック" pitchFamily="-105" charset="-128"/>
              </a:rPr>
              <a:t>8 	MPOS 		1-Based leftmost Mate POSition</a:t>
            </a:r>
          </a:p>
          <a:p>
            <a:pPr algn="l" eaLnBrk="0" hangingPunct="0">
              <a:spcBef>
                <a:spcPct val="0"/>
              </a:spcBef>
            </a:pPr>
            <a:r>
              <a:rPr lang="en-US" sz="1800">
                <a:ea typeface="ＭＳ Ｐゴシック" pitchFamily="-105" charset="-128"/>
                <a:cs typeface="ＭＳ Ｐゴシック" pitchFamily="-105" charset="-128"/>
              </a:rPr>
              <a:t>9 	ISIZE 		Inferred Insert SIZE</a:t>
            </a:r>
          </a:p>
          <a:p>
            <a:pPr algn="l" eaLnBrk="0" hangingPunct="0">
              <a:spcBef>
                <a:spcPct val="0"/>
              </a:spcBef>
            </a:pPr>
            <a:r>
              <a:rPr lang="en-US" sz="1800">
                <a:ea typeface="ＭＳ Ｐゴシック" pitchFamily="-105" charset="-128"/>
                <a:cs typeface="ＭＳ Ｐゴシック" pitchFamily="-105" charset="-128"/>
              </a:rPr>
              <a:t>10 	SEQ 		Query SEQuence on the same strand as the reference</a:t>
            </a:r>
          </a:p>
          <a:p>
            <a:pPr algn="l" eaLnBrk="0" hangingPunct="0">
              <a:spcBef>
                <a:spcPct val="0"/>
              </a:spcBef>
            </a:pPr>
            <a:r>
              <a:rPr lang="en-US" sz="1800">
                <a:ea typeface="ＭＳ Ｐゴシック" pitchFamily="-105" charset="-128"/>
                <a:cs typeface="ＭＳ Ｐゴシック" pitchFamily="-105" charset="-128"/>
              </a:rPr>
              <a:t>11 	QUAL 		Query QUALity (ASCII-33=Phred base quality)</a:t>
            </a:r>
          </a:p>
        </p:txBody>
      </p:sp>
      <p:sp>
        <p:nvSpPr>
          <p:cNvPr id="81924" name="Rectangle 4"/>
          <p:cNvSpPr>
            <a:spLocks noChangeArrowheads="1"/>
          </p:cNvSpPr>
          <p:nvPr/>
        </p:nvSpPr>
        <p:spPr bwMode="auto">
          <a:xfrm>
            <a:off x="1104768" y="5962132"/>
            <a:ext cx="6629400" cy="246221"/>
          </a:xfrm>
          <a:prstGeom prst="rect">
            <a:avLst/>
          </a:prstGeom>
          <a:noFill/>
          <a:ln w="9525">
            <a:noFill/>
            <a:miter lim="800000"/>
            <a:headEnd/>
            <a:tailEnd/>
          </a:ln>
        </p:spPr>
        <p:txBody>
          <a:bodyPr>
            <a:prstTxWarp prst="textNoShape">
              <a:avLst/>
            </a:prstTxWarp>
            <a:spAutoFit/>
          </a:bodyPr>
          <a:lstStyle/>
          <a:p>
            <a:pPr algn="l" eaLnBrk="0" hangingPunct="0">
              <a:spcBef>
                <a:spcPct val="0"/>
              </a:spcBef>
            </a:pPr>
            <a:r>
              <a:rPr lang="en-US" sz="1000" dirty="0" err="1">
                <a:ea typeface="ＭＳ Ｐゴシック" pitchFamily="-105" charset="-128"/>
                <a:cs typeface="ＭＳ Ｐゴシック" pitchFamily="-105" charset="-128"/>
              </a:rPr>
              <a:t>Heng</a:t>
            </a:r>
            <a:r>
              <a:rPr lang="en-US" sz="1000" dirty="0">
                <a:ea typeface="ＭＳ Ｐゴシック" pitchFamily="-105" charset="-128"/>
                <a:cs typeface="ＭＳ Ｐゴシック" pitchFamily="-105" charset="-128"/>
              </a:rPr>
              <a:t> Li</a:t>
            </a:r>
            <a:r>
              <a:rPr lang="en-US" sz="1000" dirty="0" smtClean="0">
                <a:ea typeface="ＭＳ Ｐゴシック" pitchFamily="-105" charset="-128"/>
                <a:cs typeface="ＭＳ Ｐゴシック" pitchFamily="-105" charset="-128"/>
              </a:rPr>
              <a:t> et al </a:t>
            </a:r>
            <a:r>
              <a:rPr lang="en-US" sz="1000" dirty="0">
                <a:ea typeface="ＭＳ Ｐゴシック" pitchFamily="-105" charset="-128"/>
                <a:cs typeface="ＭＳ Ｐゴシック" pitchFamily="-105" charset="-128"/>
              </a:rPr>
              <a:t>(2009) The Sequence Alignment/Map format and </a:t>
            </a:r>
            <a:r>
              <a:rPr lang="en-US" sz="1000" dirty="0" err="1">
                <a:ea typeface="ＭＳ Ｐゴシック" pitchFamily="-105" charset="-128"/>
                <a:cs typeface="ＭＳ Ｐゴシック" pitchFamily="-105" charset="-128"/>
              </a:rPr>
              <a:t>SAMtools</a:t>
            </a:r>
            <a:r>
              <a:rPr lang="en-US" sz="1000" dirty="0">
                <a:ea typeface="ＭＳ Ｐゴシック" pitchFamily="-105" charset="-128"/>
                <a:cs typeface="ＭＳ Ｐゴシック" pitchFamily="-105" charset="-128"/>
              </a:rPr>
              <a:t>, </a:t>
            </a:r>
            <a:r>
              <a:rPr lang="en-US" sz="1000" i="1" dirty="0">
                <a:ea typeface="ＭＳ Ｐゴシック" pitchFamily="-105" charset="-128"/>
                <a:cs typeface="ＭＳ Ｐゴシック" pitchFamily="-105" charset="-128"/>
              </a:rPr>
              <a:t>Bioinformatics, </a:t>
            </a:r>
            <a:r>
              <a:rPr lang="en-US" sz="1000" dirty="0">
                <a:ea typeface="ＭＳ Ｐゴシック" pitchFamily="-105" charset="-128"/>
                <a:cs typeface="ＭＳ Ｐゴシック" pitchFamily="-105" charset="-128"/>
              </a:rPr>
              <a:t>25:2078-2079</a:t>
            </a:r>
          </a:p>
        </p:txBody>
      </p:sp>
      <p:sp>
        <p:nvSpPr>
          <p:cNvPr id="5" name="TextBox 4"/>
          <p:cNvSpPr txBox="1"/>
          <p:nvPr/>
        </p:nvSpPr>
        <p:spPr>
          <a:xfrm>
            <a:off x="276097" y="4970065"/>
            <a:ext cx="9132992" cy="707886"/>
          </a:xfrm>
          <a:prstGeom prst="rect">
            <a:avLst/>
          </a:prstGeom>
          <a:noFill/>
        </p:spPr>
        <p:txBody>
          <a:bodyPr wrap="none" rtlCol="0">
            <a:spAutoFit/>
          </a:bodyPr>
          <a:lstStyle/>
          <a:p>
            <a:r>
              <a:rPr lang="en-US" sz="1000" dirty="0" smtClean="0"/>
              <a:t>HS18_07983:1:2203:5095:109107#36        163     ENA|AJ011856|AJ011856.1 412     60      100M    =       471     159    </a:t>
            </a:r>
          </a:p>
          <a:p>
            <a:r>
              <a:rPr lang="en-US" sz="1000" dirty="0" smtClean="0"/>
              <a:t> ATAAAATTATTAATAATAATCAATATGAAATTAATAAAAATCTTATAAAAAAGTAATGAATACTCCTTTTTAAAAATAAAAAGGGGTTCGGTCCCCCCCC   </a:t>
            </a:r>
          </a:p>
          <a:p>
            <a:r>
              <a:rPr lang="en-US" sz="1000" dirty="0" smtClean="0"/>
              <a:t> 9BCDGDEHGEHFHHGFHHJGHFHIGHFIGHFHGGGHGHGHGHJGHHGHHHGGHHHIGGGGGFGGDGGHFHFIGEGHGFGGHFEDGG4GHGGGFHGFHIEF</a:t>
            </a:r>
          </a:p>
          <a:p>
            <a:r>
              <a:rPr lang="en-US" sz="1000" dirty="0" smtClean="0"/>
              <a:t>    X0:i:1  X1:i:0  MD:Z:100        RG:Z:1#36.1</a:t>
            </a:r>
            <a:endParaRPr lang="en-US" sz="1000" dirty="0"/>
          </a:p>
        </p:txBody>
      </p:sp>
    </p:spTree>
    <p:extLst>
      <p:ext uri="{BB962C8B-B14F-4D97-AF65-F5344CB8AC3E}">
        <p14:creationId xmlns:p14="http://schemas.microsoft.com/office/powerpoint/2010/main" val="143476462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dirty="0" smtClean="0"/>
              <a:t>Cigar </a:t>
            </a:r>
            <a:r>
              <a:rPr lang="en-US" dirty="0"/>
              <a:t>Format</a:t>
            </a:r>
          </a:p>
        </p:txBody>
      </p:sp>
      <p:sp>
        <p:nvSpPr>
          <p:cNvPr id="83971" name="Rectangle 3"/>
          <p:cNvSpPr>
            <a:spLocks noGrp="1" noChangeArrowheads="1"/>
          </p:cNvSpPr>
          <p:nvPr>
            <p:ph type="body" idx="1"/>
          </p:nvPr>
        </p:nvSpPr>
        <p:spPr/>
        <p:txBody>
          <a:bodyPr/>
          <a:lstStyle/>
          <a:p>
            <a:r>
              <a:rPr lang="en-US" dirty="0"/>
              <a:t>Cigar has been traditionally used as a compact way to represent a sequence alignment</a:t>
            </a:r>
            <a:endParaRPr lang="en-US" dirty="0" smtClean="0"/>
          </a:p>
          <a:p>
            <a:endParaRPr lang="en-US" dirty="0" smtClean="0"/>
          </a:p>
          <a:p>
            <a:r>
              <a:rPr lang="en-US" dirty="0" smtClean="0"/>
              <a:t>Operations </a:t>
            </a:r>
            <a:r>
              <a:rPr lang="en-US" dirty="0"/>
              <a:t>include</a:t>
            </a:r>
          </a:p>
          <a:p>
            <a:pPr lvl="1"/>
            <a:r>
              <a:rPr lang="en-US" dirty="0"/>
              <a:t>M - match or mismatch</a:t>
            </a:r>
          </a:p>
          <a:p>
            <a:pPr lvl="1"/>
            <a:r>
              <a:rPr lang="en-US" dirty="0"/>
              <a:t>I - insertion</a:t>
            </a:r>
          </a:p>
          <a:p>
            <a:pPr lvl="1"/>
            <a:r>
              <a:rPr lang="en-US" dirty="0"/>
              <a:t>D - deletion</a:t>
            </a:r>
            <a:endParaRPr lang="en-US" dirty="0" smtClean="0"/>
          </a:p>
          <a:p>
            <a:endParaRPr lang="en-US" dirty="0" smtClean="0"/>
          </a:p>
          <a:p>
            <a:r>
              <a:rPr lang="en-US" dirty="0" smtClean="0"/>
              <a:t>SAM </a:t>
            </a:r>
            <a:r>
              <a:rPr lang="en-US" dirty="0"/>
              <a:t>extends these to include</a:t>
            </a:r>
          </a:p>
          <a:p>
            <a:pPr lvl="1"/>
            <a:r>
              <a:rPr lang="en-US" dirty="0"/>
              <a:t>S - soft </a:t>
            </a:r>
            <a:r>
              <a:rPr lang="en-US" dirty="0" smtClean="0"/>
              <a:t>clip (ignore these bases)</a:t>
            </a:r>
          </a:p>
          <a:p>
            <a:pPr lvl="1"/>
            <a:r>
              <a:rPr lang="en-US" dirty="0"/>
              <a:t>H - hard </a:t>
            </a:r>
            <a:r>
              <a:rPr lang="en-US" dirty="0" smtClean="0"/>
              <a:t>clip (ignore and remove these bases)</a:t>
            </a:r>
          </a:p>
          <a:p>
            <a:pPr lvl="1"/>
            <a:r>
              <a:rPr lang="en-US" dirty="0" smtClean="0"/>
              <a:t>E.g.	Read:	</a:t>
            </a:r>
            <a:r>
              <a:rPr lang="en-US" dirty="0" smtClean="0">
                <a:latin typeface="Courier"/>
                <a:cs typeface="Courier"/>
              </a:rPr>
              <a:t>ACGCA-</a:t>
            </a:r>
            <a:r>
              <a:rPr lang="en-US" dirty="0" err="1" smtClean="0">
                <a:latin typeface="Courier"/>
                <a:cs typeface="Courier"/>
              </a:rPr>
              <a:t>TGCAGTtagacgt</a:t>
            </a:r>
            <a:endParaRPr lang="en-US" dirty="0" smtClean="0">
              <a:latin typeface="Courier"/>
              <a:cs typeface="Courier"/>
            </a:endParaRPr>
          </a:p>
          <a:p>
            <a:r>
              <a:rPr lang="en-US" dirty="0" smtClean="0">
                <a:latin typeface="Courier"/>
                <a:cs typeface="Courier"/>
              </a:rPr>
              <a:t>	</a:t>
            </a:r>
            <a:r>
              <a:rPr lang="en-US" dirty="0" smtClean="0">
                <a:cs typeface="Courier"/>
              </a:rPr>
              <a:t>Ref:</a:t>
            </a:r>
            <a:r>
              <a:rPr lang="en-US" dirty="0" smtClean="0">
                <a:latin typeface="Courier"/>
                <a:cs typeface="Courier"/>
              </a:rPr>
              <a:t>	ACTCAGTG—-GT</a:t>
            </a:r>
          </a:p>
          <a:p>
            <a:r>
              <a:rPr lang="en-US" dirty="0" smtClean="0">
                <a:latin typeface="Courier"/>
                <a:cs typeface="Courier"/>
              </a:rPr>
              <a:t>	</a:t>
            </a:r>
            <a:r>
              <a:rPr lang="en-US" dirty="0" smtClean="0">
                <a:cs typeface="Courier"/>
              </a:rPr>
              <a:t>Cigar:   5M1D2M2I2M7S</a:t>
            </a:r>
          </a:p>
        </p:txBody>
      </p:sp>
    </p:spTree>
    <p:extLst>
      <p:ext uri="{BB962C8B-B14F-4D97-AF65-F5344CB8AC3E}">
        <p14:creationId xmlns:p14="http://schemas.microsoft.com/office/powerpoint/2010/main" val="236727499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cigar line?</a:t>
            </a:r>
            <a:endParaRPr lang="en-US" dirty="0"/>
          </a:p>
        </p:txBody>
      </p:sp>
      <p:sp>
        <p:nvSpPr>
          <p:cNvPr id="3" name="Content Placeholder 2"/>
          <p:cNvSpPr>
            <a:spLocks noGrp="1"/>
          </p:cNvSpPr>
          <p:nvPr>
            <p:ph idx="1"/>
          </p:nvPr>
        </p:nvSpPr>
        <p:spPr/>
        <p:txBody>
          <a:bodyPr/>
          <a:lstStyle/>
          <a:p>
            <a:r>
              <a:rPr lang="en-US" dirty="0" smtClean="0"/>
              <a:t>E.g.	Read:	</a:t>
            </a:r>
            <a:r>
              <a:rPr lang="en-US" dirty="0" err="1" smtClean="0">
                <a:latin typeface="Courier"/>
                <a:cs typeface="Courier"/>
              </a:rPr>
              <a:t>tgtcgtcACGCATG---CAGTtagacgt</a:t>
            </a:r>
            <a:endParaRPr lang="en-US" dirty="0" smtClean="0">
              <a:latin typeface="Courier"/>
              <a:cs typeface="Courier"/>
            </a:endParaRPr>
          </a:p>
          <a:p>
            <a:r>
              <a:rPr lang="en-US" dirty="0" smtClean="0">
                <a:latin typeface="Courier"/>
                <a:cs typeface="Courier"/>
              </a:rPr>
              <a:t>	</a:t>
            </a:r>
            <a:r>
              <a:rPr lang="en-US" dirty="0" smtClean="0">
                <a:cs typeface="Courier"/>
              </a:rPr>
              <a:t>Ref:</a:t>
            </a:r>
            <a:r>
              <a:rPr lang="en-US" dirty="0" smtClean="0">
                <a:latin typeface="Courier"/>
                <a:cs typeface="Courier"/>
              </a:rPr>
              <a:t>	       ACGCATGCGGCAGT</a:t>
            </a:r>
          </a:p>
          <a:p>
            <a:r>
              <a:rPr lang="en-US" dirty="0" smtClean="0">
                <a:latin typeface="Courier"/>
                <a:cs typeface="Courier"/>
              </a:rPr>
              <a:t>	</a:t>
            </a:r>
            <a:r>
              <a:rPr lang="en-US" dirty="0" smtClean="0">
                <a:cs typeface="Courier"/>
              </a:rPr>
              <a:t>Cigar:</a:t>
            </a:r>
          </a:p>
          <a:p>
            <a:endParaRPr lang="en-US" dirty="0"/>
          </a:p>
        </p:txBody>
      </p:sp>
    </p:spTree>
    <p:extLst>
      <p:ext uri="{BB962C8B-B14F-4D97-AF65-F5344CB8AC3E}">
        <p14:creationId xmlns:p14="http://schemas.microsoft.com/office/powerpoint/2010/main" val="24463108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t>Read Group Tag</a:t>
            </a:r>
          </a:p>
        </p:txBody>
      </p:sp>
      <p:sp>
        <p:nvSpPr>
          <p:cNvPr id="86019" name="Rectangle 3"/>
          <p:cNvSpPr>
            <a:spLocks noGrp="1" noChangeArrowheads="1"/>
          </p:cNvSpPr>
          <p:nvPr>
            <p:ph type="body" idx="1"/>
          </p:nvPr>
        </p:nvSpPr>
        <p:spPr/>
        <p:txBody>
          <a:bodyPr/>
          <a:lstStyle/>
          <a:p>
            <a:r>
              <a:rPr lang="en-US" dirty="0"/>
              <a:t>Each lane has a unique RG </a:t>
            </a:r>
            <a:r>
              <a:rPr lang="en-US" dirty="0" smtClean="0"/>
              <a:t>tag that contains meta-data for the lane</a:t>
            </a:r>
          </a:p>
          <a:p>
            <a:endParaRPr lang="en-US" dirty="0" smtClean="0"/>
          </a:p>
          <a:p>
            <a:r>
              <a:rPr lang="en-US" dirty="0" smtClean="0"/>
              <a:t>RG </a:t>
            </a:r>
            <a:r>
              <a:rPr lang="en-US" dirty="0"/>
              <a:t>tags</a:t>
            </a:r>
          </a:p>
          <a:p>
            <a:pPr lvl="1"/>
            <a:r>
              <a:rPr lang="en-US" dirty="0"/>
              <a:t>ID: SRR/ERR number</a:t>
            </a:r>
          </a:p>
          <a:p>
            <a:pPr lvl="1"/>
            <a:r>
              <a:rPr lang="en-US" dirty="0"/>
              <a:t>PL: Sequencing platform</a:t>
            </a:r>
          </a:p>
          <a:p>
            <a:pPr lvl="1"/>
            <a:r>
              <a:rPr lang="en-US" dirty="0"/>
              <a:t>PU: Run name</a:t>
            </a:r>
          </a:p>
          <a:p>
            <a:pPr lvl="1"/>
            <a:r>
              <a:rPr lang="en-US" dirty="0"/>
              <a:t>LB: Library name</a:t>
            </a:r>
          </a:p>
          <a:p>
            <a:pPr lvl="1"/>
            <a:r>
              <a:rPr lang="en-US" dirty="0"/>
              <a:t>PI: Insert fragment size</a:t>
            </a:r>
          </a:p>
          <a:p>
            <a:pPr lvl="1"/>
            <a:r>
              <a:rPr lang="en-US" dirty="0"/>
              <a:t>SM: Individual</a:t>
            </a:r>
          </a:p>
          <a:p>
            <a:pPr lvl="1"/>
            <a:r>
              <a:rPr lang="en-US" dirty="0"/>
              <a:t>CN: Sequencing center</a:t>
            </a:r>
          </a:p>
          <a:p>
            <a:endParaRPr lang="en-US" dirty="0"/>
          </a:p>
        </p:txBody>
      </p:sp>
    </p:spTree>
    <p:extLst>
      <p:ext uri="{BB962C8B-B14F-4D97-AF65-F5344CB8AC3E}">
        <p14:creationId xmlns:p14="http://schemas.microsoft.com/office/powerpoint/2010/main" val="5982251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p:txBody>
          <a:bodyPr/>
          <a:lstStyle/>
          <a:p>
            <a:r>
              <a:rPr lang="en-GB">
                <a:latin typeface="Georgia" charset="0"/>
              </a:rPr>
              <a:t>Capillary Sample Prep</a:t>
            </a:r>
          </a:p>
        </p:txBody>
      </p:sp>
      <p:cxnSp>
        <p:nvCxnSpPr>
          <p:cNvPr id="69634" name="Straight Connector 4"/>
          <p:cNvCxnSpPr>
            <a:cxnSpLocks noChangeShapeType="1"/>
          </p:cNvCxnSpPr>
          <p:nvPr/>
        </p:nvCxnSpPr>
        <p:spPr bwMode="auto">
          <a:xfrm>
            <a:off x="1120775" y="1785636"/>
            <a:ext cx="5803900" cy="1588"/>
          </a:xfrm>
          <a:prstGeom prst="line">
            <a:avLst/>
          </a:prstGeom>
          <a:noFill/>
          <a:ln w="57150">
            <a:solidFill>
              <a:srgbClr val="7030A0"/>
            </a:solidFill>
            <a:round/>
            <a:headEnd/>
            <a:tailEnd/>
          </a:ln>
          <a:extLst>
            <a:ext uri="{909E8E84-426E-40dd-AFC4-6F175D3DCCD1}">
              <a14:hiddenFill xmlns:a14="http://schemas.microsoft.com/office/drawing/2010/main">
                <a:noFill/>
              </a14:hiddenFill>
            </a:ext>
          </a:extLst>
        </p:spPr>
      </p:cxnSp>
      <p:cxnSp>
        <p:nvCxnSpPr>
          <p:cNvPr id="69635" name="Straight Connector 11"/>
          <p:cNvCxnSpPr>
            <a:cxnSpLocks noChangeShapeType="1"/>
          </p:cNvCxnSpPr>
          <p:nvPr/>
        </p:nvCxnSpPr>
        <p:spPr bwMode="auto">
          <a:xfrm>
            <a:off x="3413125" y="2192036"/>
            <a:ext cx="11303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69636" name="Straight Connector 22"/>
          <p:cNvCxnSpPr>
            <a:cxnSpLocks noChangeShapeType="1"/>
          </p:cNvCxnSpPr>
          <p:nvPr/>
        </p:nvCxnSpPr>
        <p:spPr bwMode="auto">
          <a:xfrm>
            <a:off x="4716463" y="2369836"/>
            <a:ext cx="9398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69637" name="Straight Connector 29"/>
          <p:cNvCxnSpPr>
            <a:cxnSpLocks noChangeShapeType="1"/>
          </p:cNvCxnSpPr>
          <p:nvPr/>
        </p:nvCxnSpPr>
        <p:spPr bwMode="auto">
          <a:xfrm>
            <a:off x="2009775" y="2306336"/>
            <a:ext cx="9398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69638" name="Straight Connector 45"/>
          <p:cNvCxnSpPr>
            <a:cxnSpLocks noChangeShapeType="1"/>
          </p:cNvCxnSpPr>
          <p:nvPr/>
        </p:nvCxnSpPr>
        <p:spPr bwMode="auto">
          <a:xfrm>
            <a:off x="3295650" y="2557161"/>
            <a:ext cx="6985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sp>
        <p:nvSpPr>
          <p:cNvPr id="69639" name="TextBox 47"/>
          <p:cNvSpPr txBox="1">
            <a:spLocks noChangeArrowheads="1"/>
          </p:cNvSpPr>
          <p:nvPr/>
        </p:nvSpPr>
        <p:spPr bwMode="auto">
          <a:xfrm>
            <a:off x="6164263" y="1961849"/>
            <a:ext cx="22494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Fragment genome</a:t>
            </a:r>
          </a:p>
        </p:txBody>
      </p:sp>
      <p:sp>
        <p:nvSpPr>
          <p:cNvPr id="3082" name="TextBox 48"/>
          <p:cNvSpPr txBox="1">
            <a:spLocks noChangeArrowheads="1"/>
          </p:cNvSpPr>
          <p:nvPr/>
        </p:nvSpPr>
        <p:spPr bwMode="auto">
          <a:xfrm>
            <a:off x="6480175" y="3450924"/>
            <a:ext cx="19335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Clone into</a:t>
            </a:r>
          </a:p>
          <a:p>
            <a:pPr algn="r"/>
            <a:r>
              <a:rPr lang="en-GB"/>
              <a:t>bacterial vector</a:t>
            </a:r>
          </a:p>
        </p:txBody>
      </p:sp>
      <p:grpSp>
        <p:nvGrpSpPr>
          <p:cNvPr id="2" name="Group 14"/>
          <p:cNvGrpSpPr>
            <a:grpSpLocks/>
          </p:cNvGrpSpPr>
          <p:nvPr/>
        </p:nvGrpSpPr>
        <p:grpSpPr bwMode="auto">
          <a:xfrm>
            <a:off x="3101975" y="3235024"/>
            <a:ext cx="1079500" cy="1079500"/>
            <a:chOff x="2101850" y="3867150"/>
            <a:chExt cx="1079500" cy="1079500"/>
          </a:xfrm>
        </p:grpSpPr>
        <p:sp>
          <p:nvSpPr>
            <p:cNvPr id="69686"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b="1"/>
            </a:p>
          </p:txBody>
        </p:sp>
        <p:sp>
          <p:nvSpPr>
            <p:cNvPr id="51" name="Arc 50"/>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52" name="Arc 51"/>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sp>
        <p:nvSpPr>
          <p:cNvPr id="3084" name="TextBox 52"/>
          <p:cNvSpPr txBox="1">
            <a:spLocks noChangeArrowheads="1"/>
          </p:cNvSpPr>
          <p:nvPr/>
        </p:nvSpPr>
        <p:spPr bwMode="auto">
          <a:xfrm>
            <a:off x="6370638" y="5157486"/>
            <a:ext cx="20431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Grow and purify</a:t>
            </a:r>
          </a:p>
        </p:txBody>
      </p:sp>
      <p:grpSp>
        <p:nvGrpSpPr>
          <p:cNvPr id="3" name="Group 19"/>
          <p:cNvGrpSpPr>
            <a:grpSpLocks/>
          </p:cNvGrpSpPr>
          <p:nvPr/>
        </p:nvGrpSpPr>
        <p:grpSpPr bwMode="auto">
          <a:xfrm>
            <a:off x="4357688" y="5411486"/>
            <a:ext cx="292100" cy="292100"/>
            <a:chOff x="2101850" y="3867150"/>
            <a:chExt cx="1079500" cy="1079500"/>
          </a:xfrm>
        </p:grpSpPr>
        <p:sp>
          <p:nvSpPr>
            <p:cNvPr id="69683"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b="1"/>
            </a:p>
          </p:txBody>
        </p:sp>
        <p:sp>
          <p:nvSpPr>
            <p:cNvPr id="22" name="Arc 21"/>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23" name="Arc 22"/>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4" name="Group 39"/>
          <p:cNvGrpSpPr>
            <a:grpSpLocks/>
          </p:cNvGrpSpPr>
          <p:nvPr/>
        </p:nvGrpSpPr>
        <p:grpSpPr bwMode="auto">
          <a:xfrm>
            <a:off x="1470025" y="2854024"/>
            <a:ext cx="719138" cy="1281112"/>
            <a:chOff x="1175857" y="3493689"/>
            <a:chExt cx="720000" cy="1281846"/>
          </a:xfrm>
        </p:grpSpPr>
        <p:sp>
          <p:nvSpPr>
            <p:cNvPr id="69679" name="Oval 49"/>
            <p:cNvSpPr>
              <a:spLocks noChangeArrowheads="1"/>
            </p:cNvSpPr>
            <p:nvPr/>
          </p:nvSpPr>
          <p:spPr bwMode="auto">
            <a:xfrm>
              <a:off x="1175857" y="4055535"/>
              <a:ext cx="720000" cy="720000"/>
            </a:xfrm>
            <a:prstGeom prst="ellipse">
              <a:avLst/>
            </a:prstGeom>
            <a:noFill/>
            <a:ln w="76200">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b="1"/>
            </a:p>
          </p:txBody>
        </p:sp>
        <p:sp>
          <p:nvSpPr>
            <p:cNvPr id="18" name="Arc 17"/>
            <p:cNvSpPr/>
            <p:nvPr/>
          </p:nvSpPr>
          <p:spPr bwMode="auto">
            <a:xfrm rot="20774102">
              <a:off x="1175857" y="4055986"/>
              <a:ext cx="720000" cy="719549"/>
            </a:xfrm>
            <a:prstGeom prst="arc">
              <a:avLst>
                <a:gd name="adj1" fmla="val 17357972"/>
                <a:gd name="adj2" fmla="val 26576"/>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69681" name="Rectangle 23"/>
            <p:cNvSpPr>
              <a:spLocks noChangeArrowheads="1"/>
            </p:cNvSpPr>
            <p:nvPr/>
          </p:nvSpPr>
          <p:spPr bwMode="auto">
            <a:xfrm>
              <a:off x="1510860" y="4014840"/>
              <a:ext cx="61784" cy="420129"/>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pic>
          <p:nvPicPr>
            <p:cNvPr id="69682" name="Picture 16" descr="http://tbn0.google.com/images?q=tbn:zW3kU9EiGOnh9M:http://www.d70.k12.il.us/adler/images/scisso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4015170">
              <a:off x="1157306" y="3570444"/>
              <a:ext cx="504389" cy="350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3087" name="Straight Connector 26"/>
          <p:cNvCxnSpPr>
            <a:cxnSpLocks noChangeShapeType="1"/>
          </p:cNvCxnSpPr>
          <p:nvPr/>
        </p:nvCxnSpPr>
        <p:spPr bwMode="auto">
          <a:xfrm rot="5400000">
            <a:off x="2903538" y="2949274"/>
            <a:ext cx="722312" cy="682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88" name="Straight Connector 32"/>
          <p:cNvCxnSpPr>
            <a:cxnSpLocks noChangeShapeType="1"/>
          </p:cNvCxnSpPr>
          <p:nvPr/>
        </p:nvCxnSpPr>
        <p:spPr bwMode="auto">
          <a:xfrm rot="16200000" flipH="1">
            <a:off x="3673476" y="2949273"/>
            <a:ext cx="722312" cy="68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pic>
        <p:nvPicPr>
          <p:cNvPr id="3089" name="Picture 18" descr="http://tbn0.google.com/images?q=tbn:uzoYmfsRbgU3tM:http://www.daigger.com/assets/product_images/4251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4416124"/>
            <a:ext cx="1166813" cy="153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1"/>
          <p:cNvGrpSpPr>
            <a:grpSpLocks/>
          </p:cNvGrpSpPr>
          <p:nvPr/>
        </p:nvGrpSpPr>
        <p:grpSpPr bwMode="auto">
          <a:xfrm>
            <a:off x="4622800" y="5528961"/>
            <a:ext cx="293688" cy="293688"/>
            <a:chOff x="2101850" y="3867150"/>
            <a:chExt cx="1079500" cy="1079500"/>
          </a:xfrm>
        </p:grpSpPr>
        <p:sp>
          <p:nvSpPr>
            <p:cNvPr id="69676"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b="1"/>
            </a:p>
          </p:txBody>
        </p:sp>
        <p:sp>
          <p:nvSpPr>
            <p:cNvPr id="44" name="Arc 43"/>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45" name="Arc 44"/>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6" name="Group 45"/>
          <p:cNvGrpSpPr>
            <a:grpSpLocks/>
          </p:cNvGrpSpPr>
          <p:nvPr/>
        </p:nvGrpSpPr>
        <p:grpSpPr bwMode="auto">
          <a:xfrm>
            <a:off x="4741863" y="5162249"/>
            <a:ext cx="292100" cy="293687"/>
            <a:chOff x="2101850" y="3867150"/>
            <a:chExt cx="1079500" cy="1079500"/>
          </a:xfrm>
        </p:grpSpPr>
        <p:sp>
          <p:nvSpPr>
            <p:cNvPr id="69673"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b="1"/>
            </a:p>
          </p:txBody>
        </p:sp>
        <p:sp>
          <p:nvSpPr>
            <p:cNvPr id="48" name="Arc 47"/>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49" name="Arc 48"/>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7" name="Group 55"/>
          <p:cNvGrpSpPr>
            <a:grpSpLocks/>
          </p:cNvGrpSpPr>
          <p:nvPr/>
        </p:nvGrpSpPr>
        <p:grpSpPr bwMode="auto">
          <a:xfrm>
            <a:off x="5243513" y="5144786"/>
            <a:ext cx="293687" cy="293688"/>
            <a:chOff x="2101850" y="3867150"/>
            <a:chExt cx="1079500" cy="1079500"/>
          </a:xfrm>
        </p:grpSpPr>
        <p:sp>
          <p:nvSpPr>
            <p:cNvPr id="69670"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b="1"/>
            </a:p>
          </p:txBody>
        </p:sp>
        <p:sp>
          <p:nvSpPr>
            <p:cNvPr id="58" name="Arc 57"/>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59" name="Arc 58"/>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8" name="Group 59"/>
          <p:cNvGrpSpPr>
            <a:grpSpLocks/>
          </p:cNvGrpSpPr>
          <p:nvPr/>
        </p:nvGrpSpPr>
        <p:grpSpPr bwMode="auto">
          <a:xfrm>
            <a:off x="5046663" y="5467049"/>
            <a:ext cx="292100" cy="293687"/>
            <a:chOff x="2101850" y="3867150"/>
            <a:chExt cx="1079500" cy="1079500"/>
          </a:xfrm>
        </p:grpSpPr>
        <p:sp>
          <p:nvSpPr>
            <p:cNvPr id="69667"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b="1"/>
            </a:p>
          </p:txBody>
        </p:sp>
        <p:sp>
          <p:nvSpPr>
            <p:cNvPr id="62" name="Arc 61"/>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63" name="Arc 62"/>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9" name="Group 63"/>
          <p:cNvGrpSpPr>
            <a:grpSpLocks/>
          </p:cNvGrpSpPr>
          <p:nvPr/>
        </p:nvGrpSpPr>
        <p:grpSpPr bwMode="auto">
          <a:xfrm>
            <a:off x="5526088" y="5382911"/>
            <a:ext cx="292100" cy="292100"/>
            <a:chOff x="2101850" y="3867150"/>
            <a:chExt cx="1079500" cy="1079500"/>
          </a:xfrm>
        </p:grpSpPr>
        <p:sp>
          <p:nvSpPr>
            <p:cNvPr id="69664"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b="1"/>
            </a:p>
          </p:txBody>
        </p:sp>
        <p:sp>
          <p:nvSpPr>
            <p:cNvPr id="66" name="Arc 65"/>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67" name="Arc 66"/>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10" name="Group 67"/>
          <p:cNvGrpSpPr>
            <a:grpSpLocks/>
          </p:cNvGrpSpPr>
          <p:nvPr/>
        </p:nvGrpSpPr>
        <p:grpSpPr bwMode="auto">
          <a:xfrm>
            <a:off x="4989513" y="4868561"/>
            <a:ext cx="293687" cy="293688"/>
            <a:chOff x="2101850" y="3867150"/>
            <a:chExt cx="1079500" cy="1079500"/>
          </a:xfrm>
        </p:grpSpPr>
        <p:sp>
          <p:nvSpPr>
            <p:cNvPr id="69661"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b="1"/>
            </a:p>
          </p:txBody>
        </p:sp>
        <p:sp>
          <p:nvSpPr>
            <p:cNvPr id="70" name="Arc 69"/>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71" name="Arc 70"/>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cxnSp>
        <p:nvCxnSpPr>
          <p:cNvPr id="3096" name="Straight Connector 72"/>
          <p:cNvCxnSpPr>
            <a:cxnSpLocks noChangeShapeType="1"/>
          </p:cNvCxnSpPr>
          <p:nvPr/>
        </p:nvCxnSpPr>
        <p:spPr bwMode="auto">
          <a:xfrm rot="10800000" flipV="1">
            <a:off x="3092450" y="4824111"/>
            <a:ext cx="1716088" cy="9255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97" name="Straight Connector 74"/>
          <p:cNvCxnSpPr>
            <a:cxnSpLocks noChangeShapeType="1"/>
          </p:cNvCxnSpPr>
          <p:nvPr/>
        </p:nvCxnSpPr>
        <p:spPr bwMode="auto">
          <a:xfrm rot="10800000">
            <a:off x="3025775" y="5895674"/>
            <a:ext cx="1614488" cy="46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6" name="Rounded Rectangle 75"/>
          <p:cNvSpPr/>
          <p:nvPr/>
        </p:nvSpPr>
        <p:spPr bwMode="auto">
          <a:xfrm>
            <a:off x="5181600" y="3536649"/>
            <a:ext cx="1219200" cy="530225"/>
          </a:xfrm>
          <a:prstGeom prst="roundRect">
            <a:avLst>
              <a:gd name="adj" fmla="val 50000"/>
            </a:avLst>
          </a:prstGeom>
          <a:solidFill>
            <a:schemeClr val="accent1"/>
          </a:solidFill>
          <a:ln w="57150" cap="flat" cmpd="sng" algn="ctr">
            <a:solidFill>
              <a:schemeClr val="tx1">
                <a:lumMod val="50000"/>
                <a:lumOff val="50000"/>
              </a:schemeClr>
            </a:solidFill>
            <a:prstDash val="solid"/>
            <a:round/>
            <a:headEnd type="none" w="med" len="med"/>
            <a:tailEnd type="none" w="med" len="med"/>
          </a:ln>
          <a:effectLst/>
        </p:spPr>
        <p:txBody>
          <a:bodyPr/>
          <a:lstStyle/>
          <a:p>
            <a:pPr>
              <a:defRPr/>
            </a:pPr>
            <a:endParaRPr lang="en-GB">
              <a:latin typeface="Georgia" pitchFamily="18" charset="0"/>
              <a:ea typeface="+mn-ea"/>
              <a:cs typeface="+mn-cs"/>
            </a:endParaRPr>
          </a:p>
        </p:txBody>
      </p:sp>
      <p:grpSp>
        <p:nvGrpSpPr>
          <p:cNvPr id="11" name="Group 49"/>
          <p:cNvGrpSpPr>
            <a:grpSpLocks/>
          </p:cNvGrpSpPr>
          <p:nvPr/>
        </p:nvGrpSpPr>
        <p:grpSpPr bwMode="auto">
          <a:xfrm>
            <a:off x="5413375" y="3644599"/>
            <a:ext cx="292100" cy="292100"/>
            <a:chOff x="2101850" y="3867150"/>
            <a:chExt cx="1079500" cy="1079500"/>
          </a:xfrm>
        </p:grpSpPr>
        <p:sp>
          <p:nvSpPr>
            <p:cNvPr id="69658"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b="1"/>
            </a:p>
          </p:txBody>
        </p:sp>
        <p:sp>
          <p:nvSpPr>
            <p:cNvPr id="54" name="Arc 53"/>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55" name="Arc 54"/>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spTree>
    <p:extLst>
      <p:ext uri="{BB962C8B-B14F-4D97-AF65-F5344CB8AC3E}">
        <p14:creationId xmlns:p14="http://schemas.microsoft.com/office/powerpoint/2010/main" val="265950113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8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8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8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8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09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2" grpId="0"/>
      <p:bldP spid="3084" grpId="0"/>
      <p:bldP spid="7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1000 Genomes BAM File</a:t>
            </a:r>
            <a:endParaRPr lang="en-US" dirty="0"/>
          </a:p>
        </p:txBody>
      </p:sp>
      <p:pic>
        <p:nvPicPr>
          <p:cNvPr id="4" name="Content Placeholder 3" descr="bam.png"/>
          <p:cNvPicPr>
            <a:picLocks noGrp="1" noChangeAspect="1"/>
          </p:cNvPicPr>
          <p:nvPr>
            <p:ph idx="1"/>
          </p:nvPr>
        </p:nvPicPr>
        <p:blipFill>
          <a:blip r:embed="rId2"/>
          <a:srcRect t="-2690" b="-2690"/>
          <a:stretch>
            <a:fillRect/>
          </a:stretch>
        </p:blipFill>
        <p:spPr/>
      </p:pic>
      <p:sp>
        <p:nvSpPr>
          <p:cNvPr id="5" name="TextBox 4"/>
          <p:cNvSpPr txBox="1"/>
          <p:nvPr/>
        </p:nvSpPr>
        <p:spPr>
          <a:xfrm>
            <a:off x="529190" y="5900023"/>
            <a:ext cx="5171458" cy="369332"/>
          </a:xfrm>
          <a:prstGeom prst="rect">
            <a:avLst/>
          </a:prstGeom>
          <a:noFill/>
        </p:spPr>
        <p:txBody>
          <a:bodyPr wrap="none" rtlCol="0">
            <a:spAutoFit/>
          </a:bodyPr>
          <a:lstStyle/>
          <a:p>
            <a:r>
              <a:rPr lang="en-US" dirty="0" err="1" smtClean="0">
                <a:latin typeface="Courier"/>
                <a:cs typeface="Courier"/>
              </a:rPr>
              <a:t>samtools</a:t>
            </a:r>
            <a:r>
              <a:rPr lang="en-US" dirty="0" smtClean="0">
                <a:latin typeface="Courier"/>
                <a:cs typeface="Courier"/>
              </a:rPr>
              <a:t> view –</a:t>
            </a:r>
            <a:r>
              <a:rPr lang="en-US" dirty="0" err="1" smtClean="0">
                <a:latin typeface="Courier"/>
                <a:cs typeface="Courier"/>
              </a:rPr>
              <a:t>h</a:t>
            </a:r>
            <a:r>
              <a:rPr lang="en-US" dirty="0" smtClean="0">
                <a:latin typeface="Courier"/>
                <a:cs typeface="Courier"/>
              </a:rPr>
              <a:t> </a:t>
            </a:r>
            <a:r>
              <a:rPr lang="en-US" dirty="0" err="1" smtClean="0">
                <a:latin typeface="Courier"/>
                <a:cs typeface="Courier"/>
              </a:rPr>
              <a:t>mybam.bam</a:t>
            </a:r>
            <a:r>
              <a:rPr lang="en-US" dirty="0" smtClean="0">
                <a:latin typeface="Courier"/>
                <a:cs typeface="Courier"/>
              </a:rPr>
              <a:t> | less -S</a:t>
            </a:r>
            <a:endParaRPr lang="en-US" dirty="0">
              <a:latin typeface="Courier"/>
              <a:cs typeface="Courier"/>
            </a:endParaRPr>
          </a:p>
        </p:txBody>
      </p:sp>
    </p:spTree>
    <p:extLst>
      <p:ext uri="{BB962C8B-B14F-4D97-AF65-F5344CB8AC3E}">
        <p14:creationId xmlns:p14="http://schemas.microsoft.com/office/powerpoint/2010/main" val="304666584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1000 Genomes BAM File</a:t>
            </a:r>
            <a:endParaRPr lang="en-US" dirty="0"/>
          </a:p>
        </p:txBody>
      </p:sp>
      <p:sp>
        <p:nvSpPr>
          <p:cNvPr id="6" name="Content Placeholder 5"/>
          <p:cNvSpPr>
            <a:spLocks noGrp="1"/>
          </p:cNvSpPr>
          <p:nvPr>
            <p:ph idx="1"/>
          </p:nvPr>
        </p:nvSpPr>
        <p:spPr>
          <a:xfrm>
            <a:off x="539750" y="4970068"/>
            <a:ext cx="8064500" cy="1250186"/>
          </a:xfrm>
        </p:spPr>
        <p:txBody>
          <a:bodyPr>
            <a:normAutofit fontScale="70000" lnSpcReduction="20000"/>
          </a:bodyPr>
          <a:lstStyle/>
          <a:p>
            <a:r>
              <a:rPr lang="en-GB" dirty="0" err="1" smtClean="0"/>
              <a:t>samtools</a:t>
            </a:r>
            <a:r>
              <a:rPr lang="en-GB" dirty="0" smtClean="0"/>
              <a:t> view –H </a:t>
            </a:r>
            <a:r>
              <a:rPr lang="en-GB" dirty="0" err="1" smtClean="0"/>
              <a:t>my.bam</a:t>
            </a:r>
            <a:r>
              <a:rPr lang="en-GB" dirty="0" smtClean="0"/>
              <a:t> | less -S</a:t>
            </a:r>
          </a:p>
          <a:p>
            <a:endParaRPr lang="en-GB" dirty="0" smtClean="0"/>
          </a:p>
          <a:p>
            <a:r>
              <a:rPr lang="en-GB" dirty="0" smtClean="0"/>
              <a:t>How is the BAM file sorted?</a:t>
            </a:r>
            <a:br>
              <a:rPr lang="en-GB" dirty="0" smtClean="0"/>
            </a:br>
            <a:r>
              <a:rPr lang="en-GB" dirty="0" smtClean="0"/>
              <a:t>How many different sequencing centres contributed lanes to this BAM file?</a:t>
            </a:r>
            <a:br>
              <a:rPr lang="en-GB" dirty="0" smtClean="0"/>
            </a:br>
            <a:r>
              <a:rPr lang="en-GB" dirty="0" smtClean="0"/>
              <a:t>What is the alignment tool used to create this BAM file? </a:t>
            </a:r>
            <a:endParaRPr lang="en-US" dirty="0" smtClean="0"/>
          </a:p>
          <a:p>
            <a:r>
              <a:rPr lang="en-GB" dirty="0" smtClean="0"/>
              <a:t>How many different sequencing libraries are there in this BAM? Hint: RG tag</a:t>
            </a:r>
            <a:endParaRPr lang="en-US" dirty="0"/>
          </a:p>
        </p:txBody>
      </p:sp>
      <p:pic>
        <p:nvPicPr>
          <p:cNvPr id="9" name="Picture 8" descr="Picture 3.png"/>
          <p:cNvPicPr>
            <a:picLocks noChangeAspect="1"/>
          </p:cNvPicPr>
          <p:nvPr/>
        </p:nvPicPr>
        <p:blipFill>
          <a:blip r:embed="rId2"/>
          <a:stretch>
            <a:fillRect/>
          </a:stretch>
        </p:blipFill>
        <p:spPr>
          <a:xfrm>
            <a:off x="0" y="745368"/>
            <a:ext cx="9144000" cy="4262783"/>
          </a:xfrm>
          <a:prstGeom prst="rect">
            <a:avLst/>
          </a:prstGeom>
        </p:spPr>
      </p:pic>
    </p:spTree>
    <p:extLst>
      <p:ext uri="{BB962C8B-B14F-4D97-AF65-F5344CB8AC3E}">
        <p14:creationId xmlns:p14="http://schemas.microsoft.com/office/powerpoint/2010/main" val="46801069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SAM/BAM Tools</a:t>
            </a:r>
            <a:endParaRPr lang="en-US" dirty="0"/>
          </a:p>
        </p:txBody>
      </p:sp>
      <p:sp>
        <p:nvSpPr>
          <p:cNvPr id="3" name="Content Placeholder 2"/>
          <p:cNvSpPr>
            <a:spLocks noGrp="1"/>
          </p:cNvSpPr>
          <p:nvPr>
            <p:ph idx="1"/>
          </p:nvPr>
        </p:nvSpPr>
        <p:spPr/>
        <p:txBody>
          <a:bodyPr/>
          <a:lstStyle/>
          <a:p>
            <a:pPr>
              <a:lnSpc>
                <a:spcPct val="90000"/>
              </a:lnSpc>
            </a:pPr>
            <a:r>
              <a:rPr lang="en-US" sz="1600" dirty="0" smtClean="0"/>
              <a:t>Several tools and programming APIs for interacting with SAM/BAM files</a:t>
            </a:r>
          </a:p>
          <a:p>
            <a:pPr lvl="1">
              <a:lnSpc>
                <a:spcPct val="90000"/>
              </a:lnSpc>
            </a:pPr>
            <a:r>
              <a:rPr lang="en-US" sz="1600" b="1" dirty="0" err="1" smtClean="0"/>
              <a:t>Samtools</a:t>
            </a:r>
            <a:r>
              <a:rPr lang="en-US" sz="1600" b="1" dirty="0" smtClean="0"/>
              <a:t> </a:t>
            </a:r>
            <a:r>
              <a:rPr lang="en-US" sz="1600" dirty="0" smtClean="0"/>
              <a:t>- Sanger/C (http://</a:t>
            </a:r>
            <a:r>
              <a:rPr lang="en-US" sz="1600" dirty="0" err="1" smtClean="0"/>
              <a:t>htslib.org</a:t>
            </a:r>
            <a:r>
              <a:rPr lang="en-US" sz="1600" dirty="0" smtClean="0"/>
              <a:t>/)</a:t>
            </a:r>
          </a:p>
          <a:p>
            <a:pPr lvl="2">
              <a:lnSpc>
                <a:spcPct val="90000"/>
              </a:lnSpc>
            </a:pPr>
            <a:r>
              <a:rPr lang="en-US" sz="1400" dirty="0" smtClean="0"/>
              <a:t>Convert SAM &lt;-&gt; BAM (</a:t>
            </a:r>
            <a:r>
              <a:rPr lang="en-US" sz="1400" dirty="0" err="1" smtClean="0"/>
              <a:t>samtools</a:t>
            </a:r>
            <a:r>
              <a:rPr lang="en-US" sz="1400" dirty="0" smtClean="0"/>
              <a:t> view)</a:t>
            </a:r>
          </a:p>
          <a:p>
            <a:pPr lvl="2">
              <a:lnSpc>
                <a:spcPct val="90000"/>
              </a:lnSpc>
            </a:pPr>
            <a:r>
              <a:rPr lang="en-US" sz="1400" dirty="0" smtClean="0"/>
              <a:t>Sort</a:t>
            </a:r>
            <a:r>
              <a:rPr lang="en-US" sz="1400" dirty="0"/>
              <a:t> </a:t>
            </a:r>
            <a:r>
              <a:rPr lang="en-US" sz="1400" dirty="0" smtClean="0"/>
              <a:t>and index BAM files (</a:t>
            </a:r>
            <a:r>
              <a:rPr lang="en-US" sz="1400" dirty="0" err="1" smtClean="0"/>
              <a:t>samtools</a:t>
            </a:r>
            <a:r>
              <a:rPr lang="en-US" sz="1400" dirty="0" smtClean="0"/>
              <a:t> sort, </a:t>
            </a:r>
            <a:r>
              <a:rPr lang="en-US" sz="1400" dirty="0" err="1" smtClean="0"/>
              <a:t>samtools</a:t>
            </a:r>
            <a:r>
              <a:rPr lang="en-US" sz="1400" dirty="0" smtClean="0"/>
              <a:t> index)</a:t>
            </a:r>
          </a:p>
          <a:p>
            <a:pPr lvl="2">
              <a:lnSpc>
                <a:spcPct val="90000"/>
              </a:lnSpc>
            </a:pPr>
            <a:r>
              <a:rPr lang="en-US" sz="1400" dirty="0" smtClean="0"/>
              <a:t>Give summary of the mapping flags (</a:t>
            </a:r>
            <a:r>
              <a:rPr lang="en-US" sz="1400" dirty="0" err="1" smtClean="0"/>
              <a:t>samtools</a:t>
            </a:r>
            <a:r>
              <a:rPr lang="en-US" sz="1400" dirty="0" smtClean="0"/>
              <a:t> </a:t>
            </a:r>
            <a:r>
              <a:rPr lang="en-US" sz="1400" dirty="0" err="1" smtClean="0"/>
              <a:t>flagstat</a:t>
            </a:r>
            <a:r>
              <a:rPr lang="en-US" sz="1400" dirty="0" smtClean="0"/>
              <a:t>)</a:t>
            </a:r>
          </a:p>
          <a:p>
            <a:pPr lvl="2">
              <a:lnSpc>
                <a:spcPct val="90000"/>
              </a:lnSpc>
            </a:pPr>
            <a:r>
              <a:rPr lang="en-US" sz="1400" dirty="0" smtClean="0"/>
              <a:t>Merge multiple sorted BAM files (</a:t>
            </a:r>
            <a:r>
              <a:rPr lang="en-US" sz="1400" dirty="0" err="1" smtClean="0"/>
              <a:t>samtools</a:t>
            </a:r>
            <a:r>
              <a:rPr lang="en-US" sz="1400" dirty="0" smtClean="0"/>
              <a:t> merge)</a:t>
            </a:r>
          </a:p>
          <a:p>
            <a:pPr lvl="2">
              <a:lnSpc>
                <a:spcPct val="90000"/>
              </a:lnSpc>
            </a:pPr>
            <a:r>
              <a:rPr lang="en-US" sz="1400" dirty="0"/>
              <a:t>R</a:t>
            </a:r>
            <a:r>
              <a:rPr lang="en-US" sz="1400" dirty="0" smtClean="0"/>
              <a:t>emove PCR duplicates from the library preparation (</a:t>
            </a:r>
            <a:r>
              <a:rPr lang="en-US" sz="1400" dirty="0" err="1" smtClean="0"/>
              <a:t>samtools</a:t>
            </a:r>
            <a:r>
              <a:rPr lang="en-US" sz="1400" dirty="0" smtClean="0"/>
              <a:t> </a:t>
            </a:r>
            <a:r>
              <a:rPr lang="en-US" sz="1400" dirty="0" err="1" smtClean="0"/>
              <a:t>rmdup</a:t>
            </a:r>
            <a:r>
              <a:rPr lang="en-US" sz="1400" dirty="0" smtClean="0"/>
              <a:t>)</a:t>
            </a:r>
          </a:p>
          <a:p>
            <a:pPr lvl="1">
              <a:lnSpc>
                <a:spcPct val="90000"/>
              </a:lnSpc>
            </a:pPr>
            <a:r>
              <a:rPr lang="en-US" sz="1600" b="1" dirty="0" smtClean="0"/>
              <a:t>Picard </a:t>
            </a:r>
            <a:r>
              <a:rPr lang="en-US" sz="1600" dirty="0" smtClean="0"/>
              <a:t>- Broad Institute/Java (http://picard.sourceforge.net)</a:t>
            </a:r>
          </a:p>
          <a:p>
            <a:pPr lvl="2">
              <a:lnSpc>
                <a:spcPct val="90000"/>
              </a:lnSpc>
            </a:pPr>
            <a:r>
              <a:rPr lang="en-US" sz="1400" dirty="0" err="1" smtClean="0"/>
              <a:t>MarkDuplicates</a:t>
            </a:r>
            <a:r>
              <a:rPr lang="en-US" sz="1400" dirty="0" smtClean="0"/>
              <a:t>, </a:t>
            </a:r>
            <a:r>
              <a:rPr lang="en-US" sz="1400" dirty="0" err="1" smtClean="0"/>
              <a:t>CollectAlignmentSummaryMetrics</a:t>
            </a:r>
            <a:r>
              <a:rPr lang="en-US" sz="1400" dirty="0" smtClean="0"/>
              <a:t>, </a:t>
            </a:r>
            <a:r>
              <a:rPr lang="en-US" sz="1400" dirty="0" err="1" smtClean="0"/>
              <a:t>CreateSequenceDictionary</a:t>
            </a:r>
            <a:r>
              <a:rPr lang="en-US" sz="1400" dirty="0" smtClean="0"/>
              <a:t>, </a:t>
            </a:r>
            <a:r>
              <a:rPr lang="en-US" sz="1400" dirty="0" err="1" smtClean="0"/>
              <a:t>SamToFastq</a:t>
            </a:r>
            <a:r>
              <a:rPr lang="en-US" sz="1400" dirty="0" smtClean="0"/>
              <a:t>, </a:t>
            </a:r>
            <a:r>
              <a:rPr lang="en-US" sz="1400" dirty="0" err="1" smtClean="0"/>
              <a:t>MeanQualityByCycle</a:t>
            </a:r>
            <a:r>
              <a:rPr lang="en-US" sz="1400" dirty="0" smtClean="0"/>
              <a:t>, </a:t>
            </a:r>
            <a:r>
              <a:rPr lang="en-US" sz="1400" dirty="0" err="1" smtClean="0"/>
              <a:t>FixMateInformation</a:t>
            </a:r>
            <a:r>
              <a:rPr lang="en-US" sz="1400" dirty="0" smtClean="0"/>
              <a:t>, … (and many others)</a:t>
            </a:r>
          </a:p>
          <a:p>
            <a:pPr lvl="1">
              <a:lnSpc>
                <a:spcPct val="90000"/>
              </a:lnSpc>
            </a:pPr>
            <a:r>
              <a:rPr lang="en-US" sz="1600" dirty="0" err="1" smtClean="0"/>
              <a:t>Pysam</a:t>
            </a:r>
            <a:r>
              <a:rPr lang="en-US" sz="1600" dirty="0" smtClean="0"/>
              <a:t> – Python library based on </a:t>
            </a:r>
            <a:r>
              <a:rPr lang="en-US" sz="1600" dirty="0" err="1" smtClean="0"/>
              <a:t>htslib</a:t>
            </a:r>
            <a:r>
              <a:rPr lang="en-US" sz="1600" dirty="0"/>
              <a:t> </a:t>
            </a:r>
            <a:r>
              <a:rPr lang="en-US" sz="1600" dirty="0" smtClean="0"/>
              <a:t>(http://code.google.com/p/pysam/) </a:t>
            </a:r>
          </a:p>
          <a:p>
            <a:pPr>
              <a:lnSpc>
                <a:spcPct val="90000"/>
              </a:lnSpc>
            </a:pPr>
            <a:r>
              <a:rPr lang="en-US" dirty="0" smtClean="0"/>
              <a:t>BAM </a:t>
            </a:r>
            <a:r>
              <a:rPr lang="en-US" dirty="0" err="1" smtClean="0"/>
              <a:t>Visualisation</a:t>
            </a:r>
            <a:endParaRPr lang="en-US" dirty="0" smtClean="0"/>
          </a:p>
          <a:p>
            <a:pPr lvl="1">
              <a:lnSpc>
                <a:spcPct val="90000"/>
              </a:lnSpc>
            </a:pPr>
            <a:r>
              <a:rPr lang="en-US" dirty="0" err="1" smtClean="0"/>
              <a:t>Samtools</a:t>
            </a:r>
            <a:r>
              <a:rPr lang="en-US" dirty="0" smtClean="0"/>
              <a:t> (</a:t>
            </a:r>
            <a:r>
              <a:rPr lang="en-US" dirty="0" err="1" smtClean="0"/>
              <a:t>samtools</a:t>
            </a:r>
            <a:r>
              <a:rPr lang="en-US" dirty="0" smtClean="0"/>
              <a:t> </a:t>
            </a:r>
            <a:r>
              <a:rPr lang="en-US" dirty="0" err="1" smtClean="0"/>
              <a:t>tview</a:t>
            </a:r>
            <a:r>
              <a:rPr lang="en-US" dirty="0" smtClean="0"/>
              <a:t>): </a:t>
            </a:r>
            <a:r>
              <a:rPr lang="en-US" dirty="0"/>
              <a:t>http://</a:t>
            </a:r>
            <a:r>
              <a:rPr lang="en-US" dirty="0" err="1"/>
              <a:t>htslib.org</a:t>
            </a:r>
            <a:r>
              <a:rPr lang="en-US" dirty="0"/>
              <a:t>/</a:t>
            </a:r>
            <a:endParaRPr lang="en-US" dirty="0" smtClean="0"/>
          </a:p>
          <a:p>
            <a:pPr lvl="1">
              <a:lnSpc>
                <a:spcPct val="90000"/>
              </a:lnSpc>
            </a:pPr>
            <a:r>
              <a:rPr lang="en-US" dirty="0" err="1" smtClean="0"/>
              <a:t>BamView</a:t>
            </a:r>
            <a:r>
              <a:rPr lang="en-US" dirty="0" smtClean="0"/>
              <a:t>, </a:t>
            </a:r>
            <a:r>
              <a:rPr lang="en-US" dirty="0" err="1" smtClean="0"/>
              <a:t>LookSeq</a:t>
            </a:r>
            <a:r>
              <a:rPr lang="en-US" dirty="0" smtClean="0"/>
              <a:t>, Gap5: </a:t>
            </a:r>
            <a:r>
              <a:rPr lang="en-US" dirty="0"/>
              <a:t>http://</a:t>
            </a:r>
            <a:r>
              <a:rPr lang="en-US" dirty="0" err="1"/>
              <a:t>www.sanger.ac.uk</a:t>
            </a:r>
            <a:r>
              <a:rPr lang="en-US" dirty="0"/>
              <a:t>/resources/</a:t>
            </a:r>
            <a:r>
              <a:rPr lang="en-US" dirty="0" smtClean="0"/>
              <a:t>software</a:t>
            </a:r>
            <a:r>
              <a:rPr lang="en-US" dirty="0"/>
              <a:t>/</a:t>
            </a:r>
            <a:endParaRPr lang="en-US" dirty="0" smtClean="0"/>
          </a:p>
          <a:p>
            <a:pPr lvl="1">
              <a:lnSpc>
                <a:spcPct val="90000"/>
              </a:lnSpc>
            </a:pPr>
            <a:r>
              <a:rPr lang="en-US" dirty="0" smtClean="0"/>
              <a:t>IGV: http://</a:t>
            </a:r>
            <a:r>
              <a:rPr lang="en-US" dirty="0" err="1" smtClean="0"/>
              <a:t>www.broadinstitute.org/igv</a:t>
            </a:r>
            <a:r>
              <a:rPr lang="en-US" dirty="0" smtClean="0"/>
              <a:t>/</a:t>
            </a:r>
          </a:p>
          <a:p>
            <a:pPr lvl="1">
              <a:lnSpc>
                <a:spcPct val="90000"/>
              </a:lnSpc>
            </a:pPr>
            <a:r>
              <a:rPr lang="en-US" dirty="0" smtClean="0"/>
              <a:t>Tablet: </a:t>
            </a:r>
            <a:r>
              <a:rPr lang="en-US" dirty="0" smtClean="0">
                <a:hlinkClick r:id="rId2"/>
              </a:rPr>
              <a:t>http://bioinf.scri.ac.uk/tablet/</a:t>
            </a:r>
            <a:endParaRPr lang="en-US" dirty="0" smtClean="0"/>
          </a:p>
          <a:p>
            <a:pPr lvl="1">
              <a:lnSpc>
                <a:spcPct val="90000"/>
              </a:lnSpc>
            </a:pPr>
            <a:r>
              <a:rPr lang="en-US" dirty="0" err="1" smtClean="0"/>
              <a:t>PyBamView</a:t>
            </a:r>
            <a:r>
              <a:rPr lang="en-US" dirty="0" smtClean="0"/>
              <a:t>: http</a:t>
            </a:r>
            <a:r>
              <a:rPr lang="en-US" dirty="0"/>
              <a:t>://</a:t>
            </a:r>
            <a:r>
              <a:rPr lang="en-US" dirty="0" err="1"/>
              <a:t>melissagymrek.com</a:t>
            </a:r>
            <a:r>
              <a:rPr lang="en-US" dirty="0"/>
              <a:t>/</a:t>
            </a:r>
            <a:r>
              <a:rPr lang="en-US" dirty="0" err="1"/>
              <a:t>pybamview</a:t>
            </a:r>
            <a:r>
              <a:rPr lang="en-US" dirty="0"/>
              <a:t>/</a:t>
            </a:r>
          </a:p>
          <a:p>
            <a:pPr lvl="1">
              <a:lnSpc>
                <a:spcPct val="90000"/>
              </a:lnSpc>
            </a:pPr>
            <a:endParaRPr lang="en-US" dirty="0" smtClean="0"/>
          </a:p>
        </p:txBody>
      </p:sp>
    </p:spTree>
    <p:extLst>
      <p:ext uri="{BB962C8B-B14F-4D97-AF65-F5344CB8AC3E}">
        <p14:creationId xmlns:p14="http://schemas.microsoft.com/office/powerpoint/2010/main" val="409428340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CRAM</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BAM files are large</a:t>
            </a:r>
          </a:p>
          <a:p>
            <a:pPr lvl="1"/>
            <a:r>
              <a:rPr lang="en-US" dirty="0" smtClean="0"/>
              <a:t>~1.5-2 bytes per base pair (12-16 bits/</a:t>
            </a:r>
            <a:r>
              <a:rPr lang="en-US" dirty="0" err="1" smtClean="0"/>
              <a:t>bp</a:t>
            </a:r>
            <a:r>
              <a:rPr lang="en-US" dirty="0" smtClean="0"/>
              <a:t>)</a:t>
            </a:r>
          </a:p>
          <a:p>
            <a:endParaRPr lang="en-US" dirty="0" smtClean="0"/>
          </a:p>
          <a:p>
            <a:r>
              <a:rPr lang="en-US" dirty="0" smtClean="0"/>
              <a:t>Increases in disk capacity are being far outstripped by sequencing technologies (per unit cost of each)</a:t>
            </a:r>
          </a:p>
          <a:p>
            <a:endParaRPr lang="en-US" dirty="0" smtClean="0"/>
          </a:p>
          <a:p>
            <a:r>
              <a:rPr lang="en-US" dirty="0" smtClean="0"/>
              <a:t>BAM stored all of the data</a:t>
            </a:r>
          </a:p>
          <a:p>
            <a:pPr lvl="1"/>
            <a:r>
              <a:rPr lang="en-US" dirty="0" smtClean="0"/>
              <a:t>every read base</a:t>
            </a:r>
          </a:p>
          <a:p>
            <a:pPr lvl="1"/>
            <a:r>
              <a:rPr lang="en-US" dirty="0" smtClean="0"/>
              <a:t>every base quality</a:t>
            </a:r>
          </a:p>
          <a:p>
            <a:pPr lvl="1"/>
            <a:r>
              <a:rPr lang="en-US" dirty="0" smtClean="0"/>
              <a:t>using conventional compression techniques</a:t>
            </a:r>
          </a:p>
          <a:p>
            <a:endParaRPr lang="en-US" dirty="0" smtClean="0"/>
          </a:p>
          <a:p>
            <a:r>
              <a:rPr lang="en-US" dirty="0" smtClean="0"/>
              <a:t>CRAM: Two important concepts</a:t>
            </a:r>
          </a:p>
          <a:p>
            <a:pPr lvl="1"/>
            <a:r>
              <a:rPr lang="en-US" dirty="0" smtClean="0"/>
              <a:t>Reference based compression</a:t>
            </a:r>
          </a:p>
          <a:p>
            <a:pPr lvl="1"/>
            <a:r>
              <a:rPr lang="en-US" dirty="0" smtClean="0"/>
              <a:t>Controlled loss of quality information</a:t>
            </a:r>
          </a:p>
          <a:p>
            <a:pPr lvl="1"/>
            <a:endParaRPr lang="en-US" dirty="0" smtClean="0"/>
          </a:p>
          <a:p>
            <a:r>
              <a:rPr lang="en-US" dirty="0" smtClean="0"/>
              <a:t>Supported by </a:t>
            </a:r>
            <a:r>
              <a:rPr lang="en-US" dirty="0" err="1" smtClean="0"/>
              <a:t>samtools</a:t>
            </a:r>
            <a:r>
              <a:rPr lang="en-US" dirty="0" smtClean="0"/>
              <a:t> (and </a:t>
            </a:r>
            <a:r>
              <a:rPr lang="en-US" dirty="0" err="1" smtClean="0"/>
              <a:t>htslib</a:t>
            </a:r>
            <a:r>
              <a:rPr lang="en-US" dirty="0" smtClean="0"/>
              <a:t>) – </a:t>
            </a:r>
            <a:r>
              <a:rPr lang="en-US" dirty="0" err="1" smtClean="0"/>
              <a:t>htsjdk</a:t>
            </a:r>
            <a:r>
              <a:rPr lang="en-US" dirty="0" smtClean="0"/>
              <a:t> support in development</a:t>
            </a:r>
          </a:p>
        </p:txBody>
      </p:sp>
    </p:spTree>
    <p:extLst>
      <p:ext uri="{BB962C8B-B14F-4D97-AF65-F5344CB8AC3E}">
        <p14:creationId xmlns:p14="http://schemas.microsoft.com/office/powerpoint/2010/main" val="336156909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Based Compression</a:t>
            </a:r>
            <a:endParaRPr lang="en-US" dirty="0"/>
          </a:p>
        </p:txBody>
      </p:sp>
      <p:pic>
        <p:nvPicPr>
          <p:cNvPr id="4" name="Picture 3"/>
          <p:cNvPicPr>
            <a:picLocks noChangeAspect="1"/>
          </p:cNvPicPr>
          <p:nvPr/>
        </p:nvPicPr>
        <p:blipFill>
          <a:blip r:embed="rId3"/>
          <a:stretch>
            <a:fillRect/>
          </a:stretch>
        </p:blipFill>
        <p:spPr>
          <a:xfrm>
            <a:off x="2736850" y="978643"/>
            <a:ext cx="3380798" cy="5147235"/>
          </a:xfrm>
          <a:prstGeom prst="rect">
            <a:avLst/>
          </a:prstGeom>
        </p:spPr>
      </p:pic>
      <p:sp>
        <p:nvSpPr>
          <p:cNvPr id="5" name="TextBox 4"/>
          <p:cNvSpPr txBox="1"/>
          <p:nvPr/>
        </p:nvSpPr>
        <p:spPr>
          <a:xfrm>
            <a:off x="6439647" y="5946588"/>
            <a:ext cx="2027735" cy="276999"/>
          </a:xfrm>
          <a:prstGeom prst="rect">
            <a:avLst/>
          </a:prstGeom>
          <a:noFill/>
        </p:spPr>
        <p:txBody>
          <a:bodyPr wrap="none" rtlCol="0">
            <a:spAutoFit/>
          </a:bodyPr>
          <a:lstStyle/>
          <a:p>
            <a:r>
              <a:rPr lang="en-US" sz="1200" dirty="0" smtClean="0"/>
              <a:t>Fritz et al. (2012) </a:t>
            </a:r>
            <a:r>
              <a:rPr lang="en-US" sz="1200" i="1" dirty="0" smtClean="0"/>
              <a:t>Gen Res</a:t>
            </a:r>
            <a:endParaRPr lang="en-US" sz="1200" i="1" dirty="0"/>
          </a:p>
        </p:txBody>
      </p:sp>
    </p:spTree>
    <p:extLst>
      <p:ext uri="{BB962C8B-B14F-4D97-AF65-F5344CB8AC3E}">
        <p14:creationId xmlns:p14="http://schemas.microsoft.com/office/powerpoint/2010/main" val="153258320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p:cNvSpPr/>
          <p:nvPr/>
        </p:nvSpPr>
        <p:spPr bwMode="auto">
          <a:xfrm>
            <a:off x="575048" y="4581128"/>
            <a:ext cx="7920880" cy="792088"/>
          </a:xfrm>
          <a:prstGeom prst="rect">
            <a:avLst/>
          </a:prstGeom>
          <a:solidFill>
            <a:schemeClr val="bg1"/>
          </a:solidFill>
          <a:ln w="9525" cap="flat" cmpd="sng" algn="ctr">
            <a:solidFill>
              <a:schemeClr val="bg1"/>
            </a:solid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2400" b="0" i="0" u="none" strike="noStrike" cap="none" normalizeH="0" baseline="0" smtClean="0">
              <a:ln>
                <a:noFill/>
              </a:ln>
              <a:solidFill>
                <a:schemeClr val="bg1"/>
              </a:solidFill>
              <a:effectLst/>
              <a:latin typeface="Arial" charset="0"/>
              <a:cs typeface="DejaVu Sans" charset="0"/>
            </a:endParaRPr>
          </a:p>
        </p:txBody>
      </p:sp>
      <p:sp>
        <p:nvSpPr>
          <p:cNvPr id="2" name="Title 1"/>
          <p:cNvSpPr>
            <a:spLocks noGrp="1"/>
          </p:cNvSpPr>
          <p:nvPr>
            <p:ph type="title"/>
          </p:nvPr>
        </p:nvSpPr>
        <p:spPr>
          <a:xfrm>
            <a:off x="179512" y="-27384"/>
            <a:ext cx="8151813" cy="548680"/>
          </a:xfrm>
        </p:spPr>
        <p:txBody>
          <a:bodyPr/>
          <a:lstStyle/>
          <a:p>
            <a:r>
              <a:rPr lang="en-US" sz="2400" dirty="0" smtClean="0"/>
              <a:t>CRAM: </a:t>
            </a:r>
            <a:r>
              <a:rPr lang="en-US" sz="2400" dirty="0"/>
              <a:t>R</a:t>
            </a:r>
            <a:r>
              <a:rPr lang="en-US" sz="2400" dirty="0" smtClean="0"/>
              <a:t>eference-based sequence data compression</a:t>
            </a:r>
            <a:endParaRPr lang="en-US" sz="2400" dirty="0"/>
          </a:p>
        </p:txBody>
      </p:sp>
      <p:sp>
        <p:nvSpPr>
          <p:cNvPr id="6" name="Footer Placeholder 3"/>
          <p:cNvSpPr txBox="1">
            <a:spLocks noGrp="1"/>
          </p:cNvSpPr>
          <p:nvPr/>
        </p:nvSpPr>
        <p:spPr bwMode="auto">
          <a:xfrm>
            <a:off x="2209800" y="6375400"/>
            <a:ext cx="2894013" cy="227013"/>
          </a:xfrm>
          <a:prstGeom prst="rect">
            <a:avLst/>
          </a:prstGeom>
          <a:noFill/>
          <a:ln>
            <a:round/>
            <a:headEnd/>
            <a:tailEnd/>
          </a:ln>
        </p:spPr>
        <p:txBody>
          <a:bodyPr lIns="0" tIns="0" rIns="0" bIns="0"/>
          <a:lstStyle/>
          <a:p>
            <a:pPr eaLnBrk="0" hangingPunct="0">
              <a:lnSpc>
                <a:spcPct val="93000"/>
              </a:lnSpc>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de-DE" sz="900">
                <a:solidFill>
                  <a:srgbClr val="FFFFFF"/>
                </a:solidFill>
                <a:ea typeface="+mn-ea"/>
                <a:cs typeface="+mn-cs"/>
              </a:rPr>
              <a:t>European Nucleotide Archive</a:t>
            </a:r>
          </a:p>
        </p:txBody>
      </p:sp>
      <p:sp>
        <p:nvSpPr>
          <p:cNvPr id="7" name="Date Placeholder 4"/>
          <p:cNvSpPr txBox="1">
            <a:spLocks noGrp="1"/>
          </p:cNvSpPr>
          <p:nvPr/>
        </p:nvSpPr>
        <p:spPr bwMode="auto">
          <a:xfrm>
            <a:off x="533400" y="6375400"/>
            <a:ext cx="1674813" cy="227013"/>
          </a:xfrm>
          <a:prstGeom prst="rect">
            <a:avLst/>
          </a:prstGeom>
          <a:noFill/>
          <a:ln>
            <a:round/>
            <a:headEnd/>
            <a:tailEnd/>
          </a:ln>
        </p:spPr>
        <p:txBody>
          <a:bodyPr lIns="0" tIns="0" rIns="0" bIns="0"/>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cs typeface="DejaVu Sans"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9pPr>
          </a:lstStyle>
          <a:p>
            <a:pPr>
              <a:lnSpc>
                <a:spcPct val="93000"/>
              </a:lnSpc>
              <a:buClr>
                <a:srgbClr val="000000"/>
              </a:buClr>
              <a:buSzPct val="100000"/>
              <a:buFont typeface="Times New Roman" charset="0"/>
              <a:buNone/>
            </a:pPr>
            <a:fld id="{CCC430CF-DF20-4846-B168-C6C93EB91CBA}" type="datetime1">
              <a:rPr lang="de-DE" sz="900">
                <a:solidFill>
                  <a:srgbClr val="FFFFFF"/>
                </a:solidFill>
              </a:rPr>
              <a:pPr>
                <a:lnSpc>
                  <a:spcPct val="93000"/>
                </a:lnSpc>
                <a:buClr>
                  <a:srgbClr val="000000"/>
                </a:buClr>
                <a:buSzPct val="100000"/>
                <a:buFont typeface="Times New Roman" charset="0"/>
                <a:buNone/>
              </a:pPr>
              <a:t>04/04/16</a:t>
            </a:fld>
            <a:endParaRPr lang="de-DE" sz="900">
              <a:solidFill>
                <a:srgbClr val="FFFFFF"/>
              </a:solidFill>
            </a:endParaRPr>
          </a:p>
        </p:txBody>
      </p:sp>
      <p:sp>
        <p:nvSpPr>
          <p:cNvPr id="8" name="Slide Number Placeholder 5"/>
          <p:cNvSpPr txBox="1">
            <a:spLocks noGrp="1"/>
          </p:cNvSpPr>
          <p:nvPr/>
        </p:nvSpPr>
        <p:spPr bwMode="auto">
          <a:xfrm>
            <a:off x="152400" y="6375400"/>
            <a:ext cx="303213" cy="227013"/>
          </a:xfrm>
          <a:prstGeom prst="rect">
            <a:avLst/>
          </a:prstGeom>
          <a:noFill/>
          <a:ln>
            <a:round/>
            <a:headEnd/>
            <a:tailEnd/>
          </a:ln>
        </p:spPr>
        <p:txBody>
          <a:bodyPr lIns="0" tIns="0" rIns="0" bIns="0"/>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cs typeface="DejaVu Sans"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9pPr>
          </a:lstStyle>
          <a:p>
            <a:pPr>
              <a:lnSpc>
                <a:spcPct val="93000"/>
              </a:lnSpc>
              <a:buClr>
                <a:srgbClr val="000000"/>
              </a:buClr>
              <a:buSzPct val="100000"/>
              <a:buFont typeface="Times New Roman" charset="0"/>
              <a:buNone/>
            </a:pPr>
            <a:fld id="{14104BCC-1F7C-BC41-9104-02DBAEF9AC98}" type="slidenum">
              <a:rPr lang="de-DE" sz="900">
                <a:solidFill>
                  <a:srgbClr val="FFFFFF"/>
                </a:solidFill>
              </a:rPr>
              <a:pPr>
                <a:lnSpc>
                  <a:spcPct val="93000"/>
                </a:lnSpc>
                <a:buClr>
                  <a:srgbClr val="000000"/>
                </a:buClr>
                <a:buSzPct val="100000"/>
                <a:buFont typeface="Times New Roman" charset="0"/>
                <a:buNone/>
              </a:pPr>
              <a:t>35</a:t>
            </a:fld>
            <a:endParaRPr lang="de-DE" sz="900">
              <a:solidFill>
                <a:srgbClr val="FFFFFF"/>
              </a:solidFill>
            </a:endParaRPr>
          </a:p>
        </p:txBody>
      </p:sp>
      <p:graphicFrame>
        <p:nvGraphicFramePr>
          <p:cNvPr id="23" name="Chart 22"/>
          <p:cNvGraphicFramePr>
            <a:graphicFrameLocks/>
          </p:cNvGraphicFramePr>
          <p:nvPr>
            <p:extLst>
              <p:ext uri="{D42A27DB-BD31-4B8C-83A1-F6EECF244321}">
                <p14:modId xmlns:p14="http://schemas.microsoft.com/office/powerpoint/2010/main" val="4026353386"/>
              </p:ext>
            </p:extLst>
          </p:nvPr>
        </p:nvGraphicFramePr>
        <p:xfrm>
          <a:off x="760412" y="2417988"/>
          <a:ext cx="8420100" cy="711200"/>
        </p:xfrm>
        <a:graphic>
          <a:graphicData uri="http://schemas.openxmlformats.org/drawingml/2006/chart">
            <c:chart xmlns:c="http://schemas.openxmlformats.org/drawingml/2006/chart" xmlns:r="http://schemas.openxmlformats.org/officeDocument/2006/relationships" r:id="rId2"/>
          </a:graphicData>
        </a:graphic>
      </p:graphicFrame>
      <p:sp>
        <p:nvSpPr>
          <p:cNvPr id="56" name="TextBox 55"/>
          <p:cNvSpPr txBox="1"/>
          <p:nvPr/>
        </p:nvSpPr>
        <p:spPr>
          <a:xfrm>
            <a:off x="4716016" y="2923785"/>
            <a:ext cx="764903" cy="261610"/>
          </a:xfrm>
          <a:prstGeom prst="rect">
            <a:avLst/>
          </a:prstGeom>
          <a:noFill/>
        </p:spPr>
        <p:txBody>
          <a:bodyPr wrap="none" rtlCol="0">
            <a:spAutoFit/>
          </a:bodyPr>
          <a:lstStyle/>
          <a:p>
            <a:r>
              <a:rPr lang="en-US" sz="1100" dirty="0" smtClean="0">
                <a:solidFill>
                  <a:srgbClr val="000000"/>
                </a:solidFill>
              </a:rPr>
              <a:t>Bits/base</a:t>
            </a:r>
            <a:endParaRPr lang="en-US" sz="1100" dirty="0">
              <a:solidFill>
                <a:srgbClr val="000000"/>
              </a:solidFill>
            </a:endParaRPr>
          </a:p>
        </p:txBody>
      </p:sp>
      <p:sp>
        <p:nvSpPr>
          <p:cNvPr id="19" name="Content Placeholder 2"/>
          <p:cNvSpPr>
            <a:spLocks noGrp="1"/>
          </p:cNvSpPr>
          <p:nvPr>
            <p:ph idx="1"/>
          </p:nvPr>
        </p:nvSpPr>
        <p:spPr>
          <a:xfrm>
            <a:off x="251520" y="4653136"/>
            <a:ext cx="9505056" cy="792088"/>
          </a:xfrm>
        </p:spPr>
        <p:txBody>
          <a:bodyPr numCol="2"/>
          <a:lstStyle/>
          <a:p>
            <a:pPr lvl="1">
              <a:buClr>
                <a:srgbClr val="72AD46"/>
              </a:buClr>
              <a:buFont typeface="Arial"/>
              <a:buChar char="•"/>
              <a:defRPr/>
            </a:pPr>
            <a:r>
              <a:rPr lang="en-US" sz="1200" dirty="0" smtClean="0"/>
              <a:t>CRAM v0.9 released 03.08.12:</a:t>
            </a:r>
          </a:p>
          <a:p>
            <a:pPr lvl="1">
              <a:buClr>
                <a:srgbClr val="72AD46"/>
              </a:buClr>
              <a:buFont typeface="Arial"/>
              <a:buChar char="•"/>
              <a:defRPr/>
            </a:pPr>
            <a:r>
              <a:rPr lang="en-US" sz="1200" dirty="0" smtClean="0"/>
              <a:t>Pairing information preservation regardless of distance</a:t>
            </a:r>
          </a:p>
          <a:p>
            <a:pPr lvl="1">
              <a:buClr>
                <a:srgbClr val="72AD46"/>
              </a:buClr>
              <a:buFont typeface="Arial"/>
              <a:buChar char="•"/>
              <a:defRPr/>
            </a:pPr>
            <a:r>
              <a:rPr lang="en-US" sz="1200" dirty="0" smtClean="0"/>
              <a:t>Revised and improved lossless mode</a:t>
            </a:r>
          </a:p>
          <a:p>
            <a:pPr lvl="1">
              <a:buClr>
                <a:srgbClr val="72AD46"/>
              </a:buClr>
              <a:buFont typeface="Arial"/>
              <a:buChar char="•"/>
              <a:defRPr/>
            </a:pPr>
            <a:r>
              <a:rPr lang="en-US" sz="1200" dirty="0" smtClean="0"/>
              <a:t>Option to preserve all unmapped reads</a:t>
            </a:r>
          </a:p>
          <a:p>
            <a:pPr lvl="1">
              <a:buClr>
                <a:srgbClr val="72AD46"/>
              </a:buClr>
              <a:buFont typeface="Arial"/>
              <a:buChar char="•"/>
              <a:defRPr/>
            </a:pPr>
            <a:r>
              <a:rPr lang="en-US" sz="1200" dirty="0" smtClean="0"/>
              <a:t>Performance and bug fixes</a:t>
            </a:r>
          </a:p>
          <a:p>
            <a:pPr lvl="1">
              <a:buClr>
                <a:srgbClr val="72AD46"/>
              </a:buClr>
              <a:buFont typeface="Arial"/>
              <a:buChar char="•"/>
              <a:defRPr/>
            </a:pPr>
            <a:r>
              <a:rPr lang="en-US" sz="1200" dirty="0" smtClean="0"/>
              <a:t>Arbitrary tags</a:t>
            </a:r>
          </a:p>
        </p:txBody>
      </p:sp>
      <p:grpSp>
        <p:nvGrpSpPr>
          <p:cNvPr id="3" name="Group 74"/>
          <p:cNvGrpSpPr/>
          <p:nvPr/>
        </p:nvGrpSpPr>
        <p:grpSpPr>
          <a:xfrm>
            <a:off x="107504" y="548680"/>
            <a:ext cx="8645796" cy="1943057"/>
            <a:chOff x="107504" y="548680"/>
            <a:chExt cx="8645796" cy="1943057"/>
          </a:xfrm>
        </p:grpSpPr>
        <p:grpSp>
          <p:nvGrpSpPr>
            <p:cNvPr id="4" name="Group 4"/>
            <p:cNvGrpSpPr/>
            <p:nvPr/>
          </p:nvGrpSpPr>
          <p:grpSpPr>
            <a:xfrm>
              <a:off x="2991222" y="548680"/>
              <a:ext cx="1729630" cy="430889"/>
              <a:chOff x="-759654" y="764703"/>
              <a:chExt cx="2593726" cy="430889"/>
            </a:xfrm>
          </p:grpSpPr>
          <p:sp>
            <p:nvSpPr>
              <p:cNvPr id="35" name="TextBox 34"/>
              <p:cNvSpPr txBox="1"/>
              <p:nvPr/>
            </p:nvSpPr>
            <p:spPr>
              <a:xfrm>
                <a:off x="-759654" y="764703"/>
                <a:ext cx="2593726" cy="276999"/>
              </a:xfrm>
              <a:prstGeom prst="rect">
                <a:avLst/>
              </a:prstGeom>
              <a:noFill/>
            </p:spPr>
            <p:txBody>
              <a:bodyPr wrap="square" rtlCol="0">
                <a:spAutoFit/>
              </a:bodyPr>
              <a:lstStyle/>
              <a:p>
                <a:r>
                  <a:rPr lang="en-US" sz="1200" dirty="0" smtClean="0">
                    <a:solidFill>
                      <a:schemeClr val="bg1">
                        <a:lumMod val="65000"/>
                      </a:schemeClr>
                    </a:solidFill>
                    <a:latin typeface="Courier"/>
                  </a:rPr>
                  <a:t>TGAGCTCTAAGTACC</a:t>
                </a:r>
                <a:endParaRPr lang="en-US" sz="1200" dirty="0">
                  <a:solidFill>
                    <a:schemeClr val="bg1">
                      <a:lumMod val="65000"/>
                    </a:schemeClr>
                  </a:solidFill>
                  <a:latin typeface="Courier"/>
                </a:endParaRPr>
              </a:p>
            </p:txBody>
          </p:sp>
          <p:sp>
            <p:nvSpPr>
              <p:cNvPr id="36" name="TextBox 35"/>
              <p:cNvSpPr txBox="1"/>
              <p:nvPr/>
            </p:nvSpPr>
            <p:spPr>
              <a:xfrm>
                <a:off x="-756592" y="918593"/>
                <a:ext cx="2589225" cy="276999"/>
              </a:xfrm>
              <a:prstGeom prst="rect">
                <a:avLst/>
              </a:prstGeom>
              <a:noFill/>
            </p:spPr>
            <p:txBody>
              <a:bodyPr wrap="square" rtlCol="0">
                <a:spAutoFit/>
              </a:bodyPr>
              <a:lstStyle/>
              <a:p>
                <a:r>
                  <a:rPr lang="en-US" sz="1200" dirty="0" smtClean="0">
                    <a:solidFill>
                      <a:srgbClr val="000000"/>
                    </a:solidFill>
                    <a:latin typeface="Courier"/>
                  </a:rPr>
                  <a:t>329183050298757</a:t>
                </a:r>
                <a:endParaRPr lang="en-US" sz="1200" dirty="0">
                  <a:solidFill>
                    <a:srgbClr val="000000"/>
                  </a:solidFill>
                  <a:latin typeface="Courier"/>
                </a:endParaRPr>
              </a:p>
            </p:txBody>
          </p:sp>
        </p:grpSp>
        <p:grpSp>
          <p:nvGrpSpPr>
            <p:cNvPr id="5" name="Group 8"/>
            <p:cNvGrpSpPr/>
            <p:nvPr/>
          </p:nvGrpSpPr>
          <p:grpSpPr>
            <a:xfrm>
              <a:off x="6987158" y="1411617"/>
              <a:ext cx="1766142" cy="397201"/>
              <a:chOff x="5650682" y="68438"/>
              <a:chExt cx="2593726" cy="397201"/>
            </a:xfrm>
          </p:grpSpPr>
          <p:sp>
            <p:nvSpPr>
              <p:cNvPr id="38" name="TextBox 37"/>
              <p:cNvSpPr txBox="1"/>
              <p:nvPr/>
            </p:nvSpPr>
            <p:spPr>
              <a:xfrm>
                <a:off x="5652120" y="188640"/>
                <a:ext cx="2520280" cy="276999"/>
              </a:xfrm>
              <a:prstGeom prst="rect">
                <a:avLst/>
              </a:prstGeom>
              <a:noFill/>
            </p:spPr>
            <p:txBody>
              <a:bodyPr wrap="square" rtlCol="0">
                <a:spAutoFit/>
              </a:bodyPr>
              <a:lstStyle/>
              <a:p>
                <a:r>
                  <a:rPr lang="en-US" sz="1200" dirty="0">
                    <a:solidFill>
                      <a:srgbClr val="000000"/>
                    </a:solidFill>
                    <a:latin typeface="Courier"/>
                  </a:rPr>
                  <a:t>-</a:t>
                </a:r>
                <a:r>
                  <a:rPr lang="en-US" sz="1200" dirty="0" smtClean="0">
                    <a:solidFill>
                      <a:srgbClr val="000000"/>
                    </a:solidFill>
                    <a:latin typeface="Courier"/>
                  </a:rPr>
                  <a:t>2---30---9---7</a:t>
                </a:r>
                <a:endParaRPr lang="en-US" sz="1200" dirty="0">
                  <a:solidFill>
                    <a:srgbClr val="000000"/>
                  </a:solidFill>
                  <a:latin typeface="Courier"/>
                </a:endParaRPr>
              </a:p>
            </p:txBody>
          </p:sp>
          <p:sp>
            <p:nvSpPr>
              <p:cNvPr id="60" name="TextBox 59"/>
              <p:cNvSpPr txBox="1"/>
              <p:nvPr/>
            </p:nvSpPr>
            <p:spPr>
              <a:xfrm>
                <a:off x="5650682" y="68438"/>
                <a:ext cx="2593726" cy="276999"/>
              </a:xfrm>
              <a:prstGeom prst="rect">
                <a:avLst/>
              </a:prstGeom>
              <a:noFill/>
            </p:spPr>
            <p:txBody>
              <a:bodyPr wrap="square" rtlCol="0">
                <a:spAutoFit/>
              </a:bodyPr>
              <a:lstStyle/>
              <a:p>
                <a:r>
                  <a:rPr lang="en-US" sz="1200" dirty="0" smtClean="0">
                    <a:solidFill>
                      <a:schemeClr val="bg1">
                        <a:lumMod val="65000"/>
                      </a:schemeClr>
                    </a:solidFill>
                    <a:latin typeface="Courier"/>
                  </a:rPr>
                  <a:t>TGAGCTCTAAGTACC</a:t>
                </a:r>
                <a:endParaRPr lang="en-US" sz="1200" dirty="0">
                  <a:solidFill>
                    <a:schemeClr val="bg1">
                      <a:lumMod val="65000"/>
                    </a:schemeClr>
                  </a:solidFill>
                  <a:latin typeface="Courier"/>
                </a:endParaRPr>
              </a:p>
            </p:txBody>
          </p:sp>
        </p:grpSp>
        <p:grpSp>
          <p:nvGrpSpPr>
            <p:cNvPr id="9" name="Group 10"/>
            <p:cNvGrpSpPr/>
            <p:nvPr/>
          </p:nvGrpSpPr>
          <p:grpSpPr>
            <a:xfrm>
              <a:off x="5080892" y="1411803"/>
              <a:ext cx="1800200" cy="408048"/>
              <a:chOff x="746766" y="60686"/>
              <a:chExt cx="2593726" cy="408048"/>
            </a:xfrm>
          </p:grpSpPr>
          <p:sp>
            <p:nvSpPr>
              <p:cNvPr id="37" name="TextBox 36"/>
              <p:cNvSpPr txBox="1"/>
              <p:nvPr/>
            </p:nvSpPr>
            <p:spPr>
              <a:xfrm>
                <a:off x="755576" y="191735"/>
                <a:ext cx="2520280" cy="276999"/>
              </a:xfrm>
              <a:prstGeom prst="rect">
                <a:avLst/>
              </a:prstGeom>
              <a:noFill/>
            </p:spPr>
            <p:txBody>
              <a:bodyPr wrap="square" rtlCol="0">
                <a:spAutoFit/>
              </a:bodyPr>
              <a:lstStyle/>
              <a:p>
                <a:r>
                  <a:rPr lang="en-US" sz="1200" dirty="0" smtClean="0">
                    <a:solidFill>
                      <a:srgbClr val="000000"/>
                    </a:solidFill>
                    <a:latin typeface="Courier"/>
                  </a:rPr>
                  <a:t>002020010022212</a:t>
                </a:r>
                <a:endParaRPr lang="en-US" sz="1200" dirty="0">
                  <a:solidFill>
                    <a:srgbClr val="000000"/>
                  </a:solidFill>
                  <a:latin typeface="Courier"/>
                </a:endParaRPr>
              </a:p>
            </p:txBody>
          </p:sp>
          <p:sp>
            <p:nvSpPr>
              <p:cNvPr id="61" name="TextBox 60"/>
              <p:cNvSpPr txBox="1"/>
              <p:nvPr/>
            </p:nvSpPr>
            <p:spPr>
              <a:xfrm>
                <a:off x="746766" y="60686"/>
                <a:ext cx="2593726" cy="276999"/>
              </a:xfrm>
              <a:prstGeom prst="rect">
                <a:avLst/>
              </a:prstGeom>
              <a:noFill/>
            </p:spPr>
            <p:txBody>
              <a:bodyPr wrap="square" rtlCol="0">
                <a:spAutoFit/>
              </a:bodyPr>
              <a:lstStyle/>
              <a:p>
                <a:r>
                  <a:rPr lang="en-US" sz="1200" dirty="0" smtClean="0">
                    <a:solidFill>
                      <a:schemeClr val="bg1">
                        <a:lumMod val="65000"/>
                      </a:schemeClr>
                    </a:solidFill>
                    <a:latin typeface="Courier"/>
                  </a:rPr>
                  <a:t>TGAGCTCTAAGTACC</a:t>
                </a:r>
                <a:endParaRPr lang="en-US" sz="1200" dirty="0">
                  <a:solidFill>
                    <a:schemeClr val="bg1">
                      <a:lumMod val="65000"/>
                    </a:schemeClr>
                  </a:solidFill>
                  <a:latin typeface="Courier"/>
                </a:endParaRPr>
              </a:p>
            </p:txBody>
          </p:sp>
        </p:grpSp>
        <p:sp>
          <p:nvSpPr>
            <p:cNvPr id="24" name="Rectangle 23"/>
            <p:cNvSpPr/>
            <p:nvPr/>
          </p:nvSpPr>
          <p:spPr bwMode="auto">
            <a:xfrm>
              <a:off x="2200572" y="1915673"/>
              <a:ext cx="1224136" cy="576064"/>
            </a:xfrm>
            <a:prstGeom prst="rect">
              <a:avLst/>
            </a:prstGeom>
            <a:solidFill>
              <a:srgbClr val="FF6600"/>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400" dirty="0" smtClean="0"/>
                <a:t>Do nothing</a:t>
              </a:r>
              <a:endParaRPr kumimoji="0" lang="en-US" sz="1400" b="0" i="0" u="none" strike="noStrike" cap="none" normalizeH="0" baseline="0" dirty="0" smtClean="0">
                <a:ln>
                  <a:noFill/>
                </a:ln>
                <a:solidFill>
                  <a:schemeClr val="bg1"/>
                </a:solidFill>
                <a:effectLst/>
              </a:endParaRPr>
            </a:p>
          </p:txBody>
        </p:sp>
        <p:sp>
          <p:nvSpPr>
            <p:cNvPr id="54" name="Rectangle 53"/>
            <p:cNvSpPr/>
            <p:nvPr/>
          </p:nvSpPr>
          <p:spPr bwMode="auto">
            <a:xfrm>
              <a:off x="4072780" y="1915673"/>
              <a:ext cx="1080120" cy="576064"/>
            </a:xfrm>
            <a:prstGeom prst="rect">
              <a:avLst/>
            </a:prstGeom>
            <a:solidFill>
              <a:srgbClr val="FFFF00"/>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400" dirty="0" smtClean="0"/>
                <a:t>Lossless</a:t>
              </a:r>
              <a:endParaRPr kumimoji="0" lang="en-US" sz="1400" b="0" i="0" u="none" strike="noStrike" cap="none" normalizeH="0" baseline="0" dirty="0" smtClean="0">
                <a:ln>
                  <a:noFill/>
                </a:ln>
                <a:solidFill>
                  <a:schemeClr val="bg1"/>
                </a:solidFill>
                <a:effectLst/>
              </a:endParaRPr>
            </a:p>
          </p:txBody>
        </p:sp>
        <p:sp>
          <p:nvSpPr>
            <p:cNvPr id="55" name="Rectangle 54"/>
            <p:cNvSpPr/>
            <p:nvPr/>
          </p:nvSpPr>
          <p:spPr bwMode="auto">
            <a:xfrm>
              <a:off x="5440932" y="2203705"/>
              <a:ext cx="3024336" cy="288032"/>
            </a:xfrm>
            <a:prstGeom prst="rect">
              <a:avLst/>
            </a:prstGeom>
            <a:solidFill>
              <a:srgbClr val="CCFFCC"/>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400" dirty="0" smtClean="0"/>
                <a:t>Quality lossy</a:t>
              </a:r>
              <a:endParaRPr kumimoji="0" lang="en-US" sz="1400" b="0" i="0" u="none" strike="noStrike" cap="none" normalizeH="0" baseline="0" dirty="0" smtClean="0">
                <a:ln>
                  <a:noFill/>
                </a:ln>
                <a:solidFill>
                  <a:schemeClr val="bg1"/>
                </a:solidFill>
                <a:effectLst/>
              </a:endParaRPr>
            </a:p>
          </p:txBody>
        </p:sp>
        <p:sp>
          <p:nvSpPr>
            <p:cNvPr id="62" name="Rectangle 61"/>
            <p:cNvSpPr/>
            <p:nvPr/>
          </p:nvSpPr>
          <p:spPr bwMode="auto">
            <a:xfrm>
              <a:off x="5440932" y="1915673"/>
              <a:ext cx="864096" cy="288032"/>
            </a:xfrm>
            <a:prstGeom prst="rect">
              <a:avLst/>
            </a:prstGeom>
            <a:solidFill>
              <a:srgbClr val="3366FF"/>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100" dirty="0" smtClean="0"/>
                <a:t>Horizontal</a:t>
              </a:r>
              <a:endParaRPr kumimoji="0" lang="en-US" sz="1100" b="0" i="0" u="none" strike="noStrike" cap="none" normalizeH="0" baseline="0" dirty="0" smtClean="0">
                <a:ln>
                  <a:noFill/>
                </a:ln>
                <a:solidFill>
                  <a:schemeClr val="bg1"/>
                </a:solidFill>
                <a:effectLst/>
              </a:endParaRPr>
            </a:p>
          </p:txBody>
        </p:sp>
        <p:sp>
          <p:nvSpPr>
            <p:cNvPr id="63" name="Rectangle 62"/>
            <p:cNvSpPr/>
            <p:nvPr/>
          </p:nvSpPr>
          <p:spPr bwMode="auto">
            <a:xfrm>
              <a:off x="6305028" y="1915673"/>
              <a:ext cx="2160240" cy="288032"/>
            </a:xfrm>
            <a:prstGeom prst="rect">
              <a:avLst/>
            </a:prstGeom>
            <a:solidFill>
              <a:srgbClr val="FF000F"/>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100" dirty="0" smtClean="0"/>
                <a:t>Vertical</a:t>
              </a:r>
              <a:endParaRPr kumimoji="0" lang="en-US" sz="1100" b="0" i="0" u="none" strike="noStrike" cap="none" normalizeH="0" baseline="0" dirty="0" smtClean="0">
                <a:ln>
                  <a:noFill/>
                </a:ln>
                <a:solidFill>
                  <a:schemeClr val="bg1"/>
                </a:solidFill>
                <a:effectLst/>
              </a:endParaRPr>
            </a:p>
          </p:txBody>
        </p:sp>
        <p:cxnSp>
          <p:nvCxnSpPr>
            <p:cNvPr id="14" name="Straight Arrow Connector 13"/>
            <p:cNvCxnSpPr>
              <a:stCxn id="36" idx="3"/>
              <a:endCxn id="61" idx="0"/>
            </p:cNvCxnSpPr>
            <p:nvPr/>
          </p:nvCxnSpPr>
          <p:spPr bwMode="auto">
            <a:xfrm>
              <a:off x="4719893" y="841070"/>
              <a:ext cx="1261099" cy="570733"/>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6" name="Straight Arrow Connector 15"/>
            <p:cNvCxnSpPr>
              <a:stCxn id="36" idx="3"/>
              <a:endCxn id="60" idx="0"/>
            </p:cNvCxnSpPr>
            <p:nvPr/>
          </p:nvCxnSpPr>
          <p:spPr bwMode="auto">
            <a:xfrm>
              <a:off x="4719893" y="841070"/>
              <a:ext cx="3150336" cy="570547"/>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8" name="Straight Arrow Connector 17"/>
            <p:cNvCxnSpPr>
              <a:stCxn id="36" idx="2"/>
              <a:endCxn id="24" idx="0"/>
            </p:cNvCxnSpPr>
            <p:nvPr/>
          </p:nvCxnSpPr>
          <p:spPr bwMode="auto">
            <a:xfrm flipH="1">
              <a:off x="2812640" y="979569"/>
              <a:ext cx="1043939" cy="936104"/>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64" name="Straight Arrow Connector 63"/>
            <p:cNvCxnSpPr>
              <a:stCxn id="36" idx="2"/>
              <a:endCxn id="54" idx="0"/>
            </p:cNvCxnSpPr>
            <p:nvPr/>
          </p:nvCxnSpPr>
          <p:spPr bwMode="auto">
            <a:xfrm>
              <a:off x="3856579" y="979569"/>
              <a:ext cx="756261" cy="936104"/>
            </a:xfrm>
            <a:prstGeom prst="straightConnector1">
              <a:avLst/>
            </a:prstGeom>
            <a:solidFill>
              <a:srgbClr val="00B8FF"/>
            </a:solidFill>
            <a:ln w="9525" cap="flat" cmpd="sng" algn="ctr">
              <a:solidFill>
                <a:schemeClr val="tx1"/>
              </a:solidFill>
              <a:prstDash val="solid"/>
              <a:round/>
              <a:headEnd type="none" w="med" len="med"/>
              <a:tailEnd type="arrow"/>
            </a:ln>
            <a:effectLst/>
          </p:spPr>
        </p:cxnSp>
        <p:sp>
          <p:nvSpPr>
            <p:cNvPr id="65" name="TextBox 64"/>
            <p:cNvSpPr txBox="1"/>
            <p:nvPr/>
          </p:nvSpPr>
          <p:spPr>
            <a:xfrm>
              <a:off x="107504" y="1195593"/>
              <a:ext cx="1584176" cy="523220"/>
            </a:xfrm>
            <a:prstGeom prst="rect">
              <a:avLst/>
            </a:prstGeom>
            <a:noFill/>
          </p:spPr>
          <p:txBody>
            <a:bodyPr wrap="square" rtlCol="0">
              <a:spAutoFit/>
            </a:bodyPr>
            <a:lstStyle/>
            <a:p>
              <a:r>
                <a:rPr lang="en-US" sz="1400" dirty="0" smtClean="0">
                  <a:solidFill>
                    <a:srgbClr val="0000FF"/>
                  </a:solidFill>
                </a:rPr>
                <a:t>CRAM models for compression</a:t>
              </a:r>
              <a:endParaRPr lang="en-US" sz="1400" dirty="0">
                <a:solidFill>
                  <a:srgbClr val="0000FF"/>
                </a:solidFill>
              </a:endParaRPr>
            </a:p>
          </p:txBody>
        </p:sp>
      </p:grpSp>
      <p:grpSp>
        <p:nvGrpSpPr>
          <p:cNvPr id="10" name="Group 75"/>
          <p:cNvGrpSpPr/>
          <p:nvPr/>
        </p:nvGrpSpPr>
        <p:grpSpPr>
          <a:xfrm>
            <a:off x="107504" y="2779769"/>
            <a:ext cx="8717804" cy="1368152"/>
            <a:chOff x="107504" y="2779769"/>
            <a:chExt cx="8717804" cy="1368152"/>
          </a:xfrm>
        </p:grpSpPr>
        <p:cxnSp>
          <p:nvCxnSpPr>
            <p:cNvPr id="28" name="Straight Arrow Connector 27"/>
            <p:cNvCxnSpPr/>
            <p:nvPr/>
          </p:nvCxnSpPr>
          <p:spPr bwMode="auto">
            <a:xfrm>
              <a:off x="7308304" y="2779769"/>
              <a:ext cx="2134" cy="857821"/>
            </a:xfrm>
            <a:prstGeom prst="straightConnector1">
              <a:avLst/>
            </a:prstGeom>
            <a:solidFill>
              <a:srgbClr val="00B8FF"/>
            </a:solidFill>
            <a:ln w="9525" cap="flat" cmpd="sng" algn="ctr">
              <a:solidFill>
                <a:schemeClr val="accent2"/>
              </a:solidFill>
              <a:prstDash val="solid"/>
              <a:round/>
              <a:headEnd type="arrow" w="med" len="med"/>
              <a:tailEnd type="none"/>
            </a:ln>
            <a:effectLst/>
          </p:spPr>
        </p:cxnSp>
        <p:cxnSp>
          <p:nvCxnSpPr>
            <p:cNvPr id="31" name="Straight Arrow Connector 30"/>
            <p:cNvCxnSpPr/>
            <p:nvPr/>
          </p:nvCxnSpPr>
          <p:spPr bwMode="auto">
            <a:xfrm flipH="1">
              <a:off x="5804074" y="2779769"/>
              <a:ext cx="4836" cy="864096"/>
            </a:xfrm>
            <a:prstGeom prst="straightConnector1">
              <a:avLst/>
            </a:prstGeom>
            <a:solidFill>
              <a:srgbClr val="00B8FF"/>
            </a:solidFill>
            <a:ln w="9525" cap="flat" cmpd="sng" algn="ctr">
              <a:solidFill>
                <a:schemeClr val="accent2"/>
              </a:solidFill>
              <a:prstDash val="solid"/>
              <a:round/>
              <a:headEnd type="arrow" w="med" len="med"/>
              <a:tailEnd type="none"/>
            </a:ln>
            <a:effectLst/>
          </p:spPr>
        </p:cxnSp>
        <p:sp>
          <p:nvSpPr>
            <p:cNvPr id="32" name="TextBox 31"/>
            <p:cNvSpPr txBox="1"/>
            <p:nvPr/>
          </p:nvSpPr>
          <p:spPr>
            <a:xfrm>
              <a:off x="5800972" y="3640090"/>
              <a:ext cx="864096" cy="507831"/>
            </a:xfrm>
            <a:prstGeom prst="rect">
              <a:avLst/>
            </a:prstGeom>
            <a:noFill/>
            <a:ln>
              <a:solidFill>
                <a:schemeClr val="accent2"/>
              </a:solidFill>
            </a:ln>
          </p:spPr>
          <p:txBody>
            <a:bodyPr wrap="square" rtlCol="0">
              <a:spAutoFit/>
            </a:bodyPr>
            <a:lstStyle/>
            <a:p>
              <a:pPr algn="ctr"/>
              <a:r>
                <a:rPr lang="en-US" sz="900" dirty="0" smtClean="0">
                  <a:solidFill>
                    <a:schemeClr val="tx1"/>
                  </a:solidFill>
                </a:rPr>
                <a:t>CRAM combination model</a:t>
              </a:r>
              <a:endParaRPr lang="en-US" sz="900" dirty="0">
                <a:solidFill>
                  <a:schemeClr val="tx1"/>
                </a:solidFill>
              </a:endParaRPr>
            </a:p>
          </p:txBody>
        </p:sp>
        <p:cxnSp>
          <p:nvCxnSpPr>
            <p:cNvPr id="44" name="Straight Arrow Connector 43"/>
            <p:cNvCxnSpPr/>
            <p:nvPr/>
          </p:nvCxnSpPr>
          <p:spPr bwMode="auto">
            <a:xfrm flipH="1">
              <a:off x="4572000" y="2779769"/>
              <a:ext cx="4836" cy="864096"/>
            </a:xfrm>
            <a:prstGeom prst="straightConnector1">
              <a:avLst/>
            </a:prstGeom>
            <a:solidFill>
              <a:srgbClr val="00B8FF"/>
            </a:solidFill>
            <a:ln w="9525" cap="flat" cmpd="sng" algn="ctr">
              <a:solidFill>
                <a:schemeClr val="accent2"/>
              </a:solidFill>
              <a:prstDash val="solid"/>
              <a:round/>
              <a:headEnd type="arrow" w="med" len="med"/>
              <a:tailEnd type="none"/>
            </a:ln>
            <a:effectLst/>
          </p:spPr>
        </p:cxnSp>
        <p:sp>
          <p:nvSpPr>
            <p:cNvPr id="45" name="TextBox 44"/>
            <p:cNvSpPr txBox="1"/>
            <p:nvPr/>
          </p:nvSpPr>
          <p:spPr>
            <a:xfrm>
              <a:off x="3856756" y="3640090"/>
              <a:ext cx="720080" cy="369332"/>
            </a:xfrm>
            <a:prstGeom prst="rect">
              <a:avLst/>
            </a:prstGeom>
            <a:noFill/>
            <a:ln>
              <a:solidFill>
                <a:schemeClr val="accent2"/>
              </a:solidFill>
            </a:ln>
          </p:spPr>
          <p:txBody>
            <a:bodyPr wrap="square" rtlCol="0">
              <a:spAutoFit/>
            </a:bodyPr>
            <a:lstStyle/>
            <a:p>
              <a:pPr algn="ctr"/>
              <a:r>
                <a:rPr lang="en-US" sz="900" i="1" dirty="0" smtClean="0">
                  <a:solidFill>
                    <a:schemeClr val="tx1"/>
                  </a:solidFill>
                </a:rPr>
                <a:t>CRAM lossless</a:t>
              </a:r>
              <a:endParaRPr lang="en-US" sz="900" i="1" dirty="0">
                <a:solidFill>
                  <a:schemeClr val="tx1"/>
                </a:solidFill>
              </a:endParaRPr>
            </a:p>
          </p:txBody>
        </p:sp>
        <p:cxnSp>
          <p:nvCxnSpPr>
            <p:cNvPr id="48" name="Straight Arrow Connector 47"/>
            <p:cNvCxnSpPr>
              <a:endCxn id="49" idx="0"/>
            </p:cNvCxnSpPr>
            <p:nvPr/>
          </p:nvCxnSpPr>
          <p:spPr bwMode="auto">
            <a:xfrm>
              <a:off x="2987824" y="2779769"/>
              <a:ext cx="4836" cy="860321"/>
            </a:xfrm>
            <a:prstGeom prst="straightConnector1">
              <a:avLst/>
            </a:prstGeom>
            <a:solidFill>
              <a:srgbClr val="00B8FF"/>
            </a:solidFill>
            <a:ln w="9525" cap="flat" cmpd="sng" algn="ctr">
              <a:solidFill>
                <a:schemeClr val="tx1"/>
              </a:solidFill>
              <a:prstDash val="solid"/>
              <a:round/>
              <a:headEnd type="arrow" w="med" len="med"/>
              <a:tailEnd type="none"/>
            </a:ln>
            <a:effectLst/>
          </p:spPr>
        </p:cxnSp>
        <p:sp>
          <p:nvSpPr>
            <p:cNvPr id="49" name="TextBox 48"/>
            <p:cNvSpPr txBox="1"/>
            <p:nvPr/>
          </p:nvSpPr>
          <p:spPr>
            <a:xfrm>
              <a:off x="2560612" y="3640090"/>
              <a:ext cx="864096" cy="230832"/>
            </a:xfrm>
            <a:prstGeom prst="rect">
              <a:avLst/>
            </a:prstGeom>
            <a:noFill/>
            <a:ln>
              <a:solidFill>
                <a:schemeClr val="tx1"/>
              </a:solidFill>
            </a:ln>
          </p:spPr>
          <p:txBody>
            <a:bodyPr wrap="square" rtlCol="0">
              <a:spAutoFit/>
            </a:bodyPr>
            <a:lstStyle/>
            <a:p>
              <a:pPr algn="ctr"/>
              <a:r>
                <a:rPr lang="en-US" sz="900" dirty="0" smtClean="0">
                  <a:solidFill>
                    <a:schemeClr val="tx1"/>
                  </a:solidFill>
                </a:rPr>
                <a:t>Untreated</a:t>
              </a:r>
              <a:endParaRPr lang="en-US" sz="900" dirty="0">
                <a:solidFill>
                  <a:schemeClr val="tx1"/>
                </a:solidFill>
              </a:endParaRPr>
            </a:p>
          </p:txBody>
        </p:sp>
        <p:sp>
          <p:nvSpPr>
            <p:cNvPr id="29" name="TextBox 28"/>
            <p:cNvSpPr txBox="1"/>
            <p:nvPr/>
          </p:nvSpPr>
          <p:spPr>
            <a:xfrm>
              <a:off x="7112044" y="3640090"/>
              <a:ext cx="1713264" cy="369332"/>
            </a:xfrm>
            <a:prstGeom prst="rect">
              <a:avLst/>
            </a:prstGeom>
            <a:noFill/>
            <a:ln>
              <a:solidFill>
                <a:schemeClr val="accent2"/>
              </a:solidFill>
            </a:ln>
          </p:spPr>
          <p:txBody>
            <a:bodyPr wrap="square" rtlCol="0">
              <a:spAutoFit/>
            </a:bodyPr>
            <a:lstStyle/>
            <a:p>
              <a:pPr algn="ctr"/>
              <a:r>
                <a:rPr lang="en-US" sz="900" dirty="0" smtClean="0">
                  <a:solidFill>
                    <a:schemeClr val="tx1"/>
                  </a:solidFill>
                </a:rPr>
                <a:t>CRAM substitutions/insertions model</a:t>
              </a:r>
              <a:endParaRPr lang="en-US" sz="900" dirty="0">
                <a:solidFill>
                  <a:schemeClr val="tx1"/>
                </a:solidFill>
              </a:endParaRPr>
            </a:p>
          </p:txBody>
        </p:sp>
        <p:sp>
          <p:nvSpPr>
            <p:cNvPr id="66" name="TextBox 65"/>
            <p:cNvSpPr txBox="1"/>
            <p:nvPr/>
          </p:nvSpPr>
          <p:spPr>
            <a:xfrm>
              <a:off x="107504" y="3480685"/>
              <a:ext cx="1584176" cy="523220"/>
            </a:xfrm>
            <a:prstGeom prst="rect">
              <a:avLst/>
            </a:prstGeom>
            <a:noFill/>
          </p:spPr>
          <p:txBody>
            <a:bodyPr wrap="square" rtlCol="0">
              <a:spAutoFit/>
            </a:bodyPr>
            <a:lstStyle/>
            <a:p>
              <a:r>
                <a:rPr lang="en-US" sz="1400" dirty="0" smtClean="0">
                  <a:solidFill>
                    <a:srgbClr val="0000FF"/>
                  </a:solidFill>
                </a:rPr>
                <a:t>CRAM current performance</a:t>
              </a:r>
              <a:endParaRPr lang="en-US" sz="1400" dirty="0">
                <a:solidFill>
                  <a:srgbClr val="0000FF"/>
                </a:solidFill>
              </a:endParaRPr>
            </a:p>
          </p:txBody>
        </p:sp>
      </p:grpSp>
      <p:sp>
        <p:nvSpPr>
          <p:cNvPr id="73" name="Rectangle 72"/>
          <p:cNvSpPr/>
          <p:nvPr/>
        </p:nvSpPr>
        <p:spPr>
          <a:xfrm>
            <a:off x="467544" y="5517232"/>
            <a:ext cx="7848872" cy="584776"/>
          </a:xfrm>
          <a:prstGeom prst="rect">
            <a:avLst/>
          </a:prstGeom>
        </p:spPr>
        <p:txBody>
          <a:bodyPr wrap="square">
            <a:spAutoFit/>
          </a:bodyPr>
          <a:lstStyle/>
          <a:p>
            <a:pPr marL="0" indent="0" algn="ctr">
              <a:buClr>
                <a:srgbClr val="72AD46"/>
              </a:buClr>
              <a:buFont typeface="Times New Roman" pitchFamily="18" charset="0"/>
              <a:buNone/>
              <a:defRPr/>
            </a:pPr>
            <a:r>
              <a:rPr lang="en-US" sz="1600" u="sng" dirty="0">
                <a:solidFill>
                  <a:srgbClr val="FF0000"/>
                </a:solidFill>
              </a:rPr>
              <a:t>http://</a:t>
            </a:r>
            <a:r>
              <a:rPr lang="en-US" sz="1600" u="sng" dirty="0" err="1">
                <a:solidFill>
                  <a:srgbClr val="FF0000"/>
                </a:solidFill>
              </a:rPr>
              <a:t>www.ebi.ac.uk</a:t>
            </a:r>
            <a:r>
              <a:rPr lang="en-US" sz="1600" u="sng" dirty="0">
                <a:solidFill>
                  <a:srgbClr val="FF0000"/>
                </a:solidFill>
              </a:rPr>
              <a:t>/</a:t>
            </a:r>
            <a:r>
              <a:rPr lang="en-US" sz="1600" u="sng" dirty="0" err="1">
                <a:solidFill>
                  <a:srgbClr val="FF0000"/>
                </a:solidFill>
              </a:rPr>
              <a:t>ena</a:t>
            </a:r>
            <a:r>
              <a:rPr lang="en-US" sz="1600" u="sng" dirty="0">
                <a:solidFill>
                  <a:srgbClr val="FF0000"/>
                </a:solidFill>
              </a:rPr>
              <a:t>/about/</a:t>
            </a:r>
            <a:r>
              <a:rPr lang="en-US" sz="1600" u="sng" dirty="0" err="1">
                <a:solidFill>
                  <a:srgbClr val="FF0000"/>
                </a:solidFill>
              </a:rPr>
              <a:t>cram_toolkit</a:t>
            </a:r>
            <a:endParaRPr lang="en-US" sz="1600" u="sng" dirty="0">
              <a:solidFill>
                <a:srgbClr val="FF0000"/>
              </a:solidFill>
            </a:endParaRPr>
          </a:p>
          <a:p>
            <a:pPr marL="0" indent="0" algn="ctr">
              <a:buClr>
                <a:srgbClr val="72AD46"/>
              </a:buClr>
              <a:buFont typeface="Times New Roman" pitchFamily="18" charset="0"/>
              <a:buNone/>
              <a:defRPr/>
            </a:pPr>
            <a:r>
              <a:rPr lang="en-US" sz="1600" dirty="0">
                <a:solidFill>
                  <a:srgbClr val="FF0000"/>
                </a:solidFill>
              </a:rPr>
              <a:t>http://</a:t>
            </a:r>
            <a:r>
              <a:rPr lang="en-US" sz="1600" dirty="0" err="1">
                <a:solidFill>
                  <a:srgbClr val="FF0000"/>
                </a:solidFill>
              </a:rPr>
              <a:t>listserver.ebi.ac.uk</a:t>
            </a:r>
            <a:r>
              <a:rPr lang="en-US" sz="1600" dirty="0">
                <a:solidFill>
                  <a:srgbClr val="FF0000"/>
                </a:solidFill>
              </a:rPr>
              <a:t>/mailman/</a:t>
            </a:r>
            <a:r>
              <a:rPr lang="en-US" sz="1600" dirty="0" err="1">
                <a:solidFill>
                  <a:srgbClr val="FF0000"/>
                </a:solidFill>
              </a:rPr>
              <a:t>listinfo</a:t>
            </a:r>
            <a:r>
              <a:rPr lang="en-US" sz="1600" dirty="0">
                <a:solidFill>
                  <a:srgbClr val="FF0000"/>
                </a:solidFill>
              </a:rPr>
              <a:t>/cram-</a:t>
            </a:r>
            <a:r>
              <a:rPr lang="en-US" sz="1600" dirty="0" err="1">
                <a:solidFill>
                  <a:srgbClr val="FF0000"/>
                </a:solidFill>
              </a:rPr>
              <a:t>dev</a:t>
            </a:r>
            <a:endParaRPr lang="en-US" sz="1600" dirty="0">
              <a:solidFill>
                <a:srgbClr val="FF0000"/>
              </a:solidFill>
            </a:endParaRPr>
          </a:p>
        </p:txBody>
      </p:sp>
    </p:spTree>
    <p:extLst>
      <p:ext uri="{BB962C8B-B14F-4D97-AF65-F5344CB8AC3E}">
        <p14:creationId xmlns:p14="http://schemas.microsoft.com/office/powerpoint/2010/main" val="199248388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19"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Variant Call Format (VCF)</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VCF is a </a:t>
            </a:r>
            <a:r>
              <a:rPr lang="en-US" dirty="0" err="1" smtClean="0"/>
              <a:t>standardised</a:t>
            </a:r>
            <a:r>
              <a:rPr lang="en-US" dirty="0" smtClean="0"/>
              <a:t> format for storing DNA polymorphism data</a:t>
            </a:r>
          </a:p>
          <a:p>
            <a:pPr lvl="1"/>
            <a:r>
              <a:rPr lang="en-US" dirty="0" err="1" smtClean="0"/>
              <a:t>SNPs</a:t>
            </a:r>
            <a:r>
              <a:rPr lang="en-US" dirty="0" smtClean="0"/>
              <a:t>, insertions, deletions and structural variants</a:t>
            </a:r>
          </a:p>
          <a:p>
            <a:pPr lvl="1"/>
            <a:r>
              <a:rPr lang="en-US" dirty="0" smtClean="0"/>
              <a:t>With rich annotations</a:t>
            </a:r>
          </a:p>
          <a:p>
            <a:endParaRPr lang="en-US" dirty="0" smtClean="0"/>
          </a:p>
          <a:p>
            <a:r>
              <a:rPr lang="en-US" dirty="0" smtClean="0"/>
              <a:t>Can be indexed for fast data retrieval of variants from a range of positions</a:t>
            </a:r>
          </a:p>
          <a:p>
            <a:endParaRPr lang="en-US" dirty="0" smtClean="0"/>
          </a:p>
          <a:p>
            <a:r>
              <a:rPr lang="en-US" dirty="0" smtClean="0"/>
              <a:t>Store variant information across many samples</a:t>
            </a:r>
          </a:p>
          <a:p>
            <a:endParaRPr lang="en-US" dirty="0" smtClean="0"/>
          </a:p>
          <a:p>
            <a:r>
              <a:rPr lang="en-US" dirty="0" smtClean="0"/>
              <a:t>Record meta-data about the site</a:t>
            </a:r>
          </a:p>
          <a:p>
            <a:pPr lvl="1"/>
            <a:r>
              <a:rPr lang="en-US" dirty="0" err="1" smtClean="0"/>
              <a:t>dbSNP</a:t>
            </a:r>
            <a:r>
              <a:rPr lang="en-US" dirty="0" smtClean="0"/>
              <a:t> accession, filter status, validation status</a:t>
            </a:r>
          </a:p>
          <a:p>
            <a:endParaRPr lang="en-US" dirty="0" smtClean="0"/>
          </a:p>
          <a:p>
            <a:r>
              <a:rPr lang="en-US" dirty="0" smtClean="0"/>
              <a:t>Very flexible format</a:t>
            </a:r>
          </a:p>
          <a:p>
            <a:pPr lvl="1"/>
            <a:r>
              <a:rPr lang="en-US" dirty="0" smtClean="0"/>
              <a:t>Arbitrary tags can be introduced to describe new types of variants</a:t>
            </a:r>
          </a:p>
          <a:p>
            <a:pPr lvl="1"/>
            <a:r>
              <a:rPr lang="en-US" dirty="0" smtClean="0"/>
              <a:t>No two VCF files are necessarily the same</a:t>
            </a:r>
          </a:p>
          <a:p>
            <a:pPr lvl="2"/>
            <a:r>
              <a:rPr lang="en-US" dirty="0" smtClean="0"/>
              <a:t>User extensible annotation fields supported</a:t>
            </a:r>
          </a:p>
          <a:p>
            <a:pPr lvl="1"/>
            <a:r>
              <a:rPr lang="en-US" dirty="0" smtClean="0"/>
              <a:t>Same event can be expressed in multiple ways by including different numbers</a:t>
            </a:r>
          </a:p>
          <a:p>
            <a:pPr lvl="2"/>
            <a:r>
              <a:rPr lang="en-US" dirty="0" smtClean="0"/>
              <a:t>Recommendation on VCF format website to ensure consistency</a:t>
            </a:r>
          </a:p>
          <a:p>
            <a:pPr lvl="1"/>
            <a:endParaRPr lang="en-US" dirty="0" smtClean="0"/>
          </a:p>
          <a:p>
            <a:endParaRPr lang="en-US" dirty="0" smtClean="0"/>
          </a:p>
        </p:txBody>
      </p:sp>
    </p:spTree>
    <p:extLst>
      <p:ext uri="{BB962C8B-B14F-4D97-AF65-F5344CB8AC3E}">
        <p14:creationId xmlns:p14="http://schemas.microsoft.com/office/powerpoint/2010/main" val="366672891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VCF file </a:t>
            </a:r>
            <a:r>
              <a:rPr lang="en-US" dirty="0"/>
              <a:t>s</a:t>
            </a:r>
            <a:r>
              <a:rPr lang="en-US" dirty="0" smtClean="0"/>
              <a:t>tructure</a:t>
            </a:r>
            <a:endParaRPr lang="en-US" dirty="0"/>
          </a:p>
        </p:txBody>
      </p:sp>
      <p:sp>
        <p:nvSpPr>
          <p:cNvPr id="3" name="Content Placeholder 2"/>
          <p:cNvSpPr>
            <a:spLocks noGrp="1"/>
          </p:cNvSpPr>
          <p:nvPr>
            <p:ph idx="1"/>
          </p:nvPr>
        </p:nvSpPr>
        <p:spPr/>
        <p:txBody>
          <a:bodyPr>
            <a:normAutofit lnSpcReduction="10000"/>
          </a:bodyPr>
          <a:lstStyle/>
          <a:p>
            <a:r>
              <a:rPr lang="en-US" dirty="0" smtClean="0"/>
              <a:t>Header section and a data section</a:t>
            </a:r>
          </a:p>
          <a:p>
            <a:endParaRPr lang="en-US" dirty="0" smtClean="0"/>
          </a:p>
          <a:p>
            <a:r>
              <a:rPr lang="en-US" dirty="0" smtClean="0"/>
              <a:t>Header</a:t>
            </a:r>
          </a:p>
          <a:p>
            <a:pPr lvl="1"/>
            <a:r>
              <a:rPr lang="en-US" dirty="0" smtClean="0"/>
              <a:t>Arbitrary number of meta-information lines</a:t>
            </a:r>
          </a:p>
          <a:p>
            <a:pPr lvl="1"/>
            <a:r>
              <a:rPr lang="en-US" dirty="0" smtClean="0"/>
              <a:t>Starting with characters ‘##’</a:t>
            </a:r>
          </a:p>
          <a:p>
            <a:pPr lvl="1"/>
            <a:r>
              <a:rPr lang="en-US" dirty="0" smtClean="0"/>
              <a:t>Column definition line starts with single ‘#’</a:t>
            </a:r>
          </a:p>
          <a:p>
            <a:endParaRPr lang="en-US" dirty="0" smtClean="0"/>
          </a:p>
          <a:p>
            <a:r>
              <a:rPr lang="en-US" dirty="0" smtClean="0"/>
              <a:t>Mandatory columns</a:t>
            </a:r>
          </a:p>
          <a:p>
            <a:pPr lvl="1"/>
            <a:r>
              <a:rPr lang="en-US" dirty="0" smtClean="0"/>
              <a:t>Chromosome (CHROM)</a:t>
            </a:r>
          </a:p>
          <a:p>
            <a:pPr lvl="1"/>
            <a:r>
              <a:rPr lang="en-US" dirty="0" smtClean="0"/>
              <a:t>Position of the start of the variant (POS)</a:t>
            </a:r>
          </a:p>
          <a:p>
            <a:pPr lvl="1"/>
            <a:r>
              <a:rPr lang="en-US" dirty="0" smtClean="0"/>
              <a:t>Unique identifiers of the variant (ID)</a:t>
            </a:r>
          </a:p>
          <a:p>
            <a:pPr lvl="1"/>
            <a:r>
              <a:rPr lang="en-US" dirty="0" smtClean="0"/>
              <a:t>Reference allele (REF)</a:t>
            </a:r>
          </a:p>
          <a:p>
            <a:pPr lvl="1"/>
            <a:r>
              <a:rPr lang="en-US" dirty="0" smtClean="0"/>
              <a:t>Comma separated list of alternate non-reference alleles (ALT)</a:t>
            </a:r>
          </a:p>
          <a:p>
            <a:pPr lvl="1"/>
            <a:r>
              <a:rPr lang="en-US" dirty="0" err="1" smtClean="0"/>
              <a:t>Phred</a:t>
            </a:r>
            <a:r>
              <a:rPr lang="en-US" dirty="0" smtClean="0"/>
              <a:t>-scaled quality score (QUAL)</a:t>
            </a:r>
          </a:p>
          <a:p>
            <a:pPr lvl="1"/>
            <a:r>
              <a:rPr lang="en-US" dirty="0" smtClean="0"/>
              <a:t>Site filtering information (FILTER)</a:t>
            </a:r>
          </a:p>
          <a:p>
            <a:pPr lvl="1"/>
            <a:r>
              <a:rPr lang="en-US" dirty="0" smtClean="0"/>
              <a:t>User extensible annotation (INFO)</a:t>
            </a:r>
            <a:endParaRPr lang="en-US" dirty="0"/>
          </a:p>
        </p:txBody>
      </p:sp>
    </p:spTree>
    <p:extLst>
      <p:ext uri="{BB962C8B-B14F-4D97-AF65-F5344CB8AC3E}">
        <p14:creationId xmlns:p14="http://schemas.microsoft.com/office/powerpoint/2010/main" val="226472290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750" y="85748"/>
            <a:ext cx="8064500" cy="838200"/>
          </a:xfrm>
        </p:spPr>
        <p:txBody>
          <a:bodyPr/>
          <a:lstStyle/>
          <a:p>
            <a:r>
              <a:rPr lang="en-US" dirty="0" smtClean="0"/>
              <a:t>Example VCF – </a:t>
            </a:r>
            <a:r>
              <a:rPr lang="en-US" dirty="0" err="1" smtClean="0"/>
              <a:t>SNPs/indels</a:t>
            </a:r>
            <a:endParaRPr lang="en-US" dirty="0"/>
          </a:p>
        </p:txBody>
      </p:sp>
      <p:pic>
        <p:nvPicPr>
          <p:cNvPr id="6" name="Picture 5" descr="Screen shot 2011-10-03 at 20.35.27.png"/>
          <p:cNvPicPr>
            <a:picLocks noChangeAspect="1"/>
          </p:cNvPicPr>
          <p:nvPr/>
        </p:nvPicPr>
        <p:blipFill>
          <a:blip r:embed="rId3"/>
          <a:stretch>
            <a:fillRect/>
          </a:stretch>
        </p:blipFill>
        <p:spPr>
          <a:xfrm>
            <a:off x="110440" y="1412647"/>
            <a:ext cx="9144000" cy="3756586"/>
          </a:xfrm>
          <a:prstGeom prst="rect">
            <a:avLst/>
          </a:prstGeom>
        </p:spPr>
      </p:pic>
      <p:cxnSp>
        <p:nvCxnSpPr>
          <p:cNvPr id="11" name="Straight Arrow Connector 10"/>
          <p:cNvCxnSpPr/>
          <p:nvPr/>
        </p:nvCxnSpPr>
        <p:spPr bwMode="auto">
          <a:xfrm rot="10800000" flipV="1">
            <a:off x="1394293" y="1237635"/>
            <a:ext cx="1228633" cy="2302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2" name="Double Brace 11"/>
          <p:cNvSpPr/>
          <p:nvPr/>
        </p:nvSpPr>
        <p:spPr bwMode="auto">
          <a:xfrm>
            <a:off x="13805" y="2291752"/>
            <a:ext cx="5287265" cy="911179"/>
          </a:xfrm>
          <a:prstGeom prst="bracePair">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3" name="Double Brace 12"/>
          <p:cNvSpPr/>
          <p:nvPr/>
        </p:nvSpPr>
        <p:spPr bwMode="auto">
          <a:xfrm>
            <a:off x="69025" y="3202931"/>
            <a:ext cx="4403752" cy="386561"/>
          </a:xfrm>
          <a:prstGeom prst="bracePair">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5" name="Double Brace 14"/>
          <p:cNvSpPr/>
          <p:nvPr/>
        </p:nvSpPr>
        <p:spPr bwMode="auto">
          <a:xfrm>
            <a:off x="41415" y="3575686"/>
            <a:ext cx="4707460" cy="635064"/>
          </a:xfrm>
          <a:prstGeom prst="bracePair">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8" name="Rectangle 17"/>
          <p:cNvSpPr/>
          <p:nvPr/>
        </p:nvSpPr>
        <p:spPr bwMode="auto">
          <a:xfrm>
            <a:off x="41414" y="4183138"/>
            <a:ext cx="8917945" cy="165669"/>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9" name="Double Brace 18"/>
          <p:cNvSpPr/>
          <p:nvPr/>
        </p:nvSpPr>
        <p:spPr bwMode="auto">
          <a:xfrm>
            <a:off x="41415" y="4348807"/>
            <a:ext cx="9033560" cy="820426"/>
          </a:xfrm>
          <a:prstGeom prst="bracePair">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4" name="Rectangle 13"/>
          <p:cNvSpPr/>
          <p:nvPr/>
        </p:nvSpPr>
        <p:spPr bwMode="auto">
          <a:xfrm>
            <a:off x="13806" y="1412647"/>
            <a:ext cx="8945554" cy="2936160"/>
          </a:xfrm>
          <a:prstGeom prst="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279704506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18" grpId="0" animBg="1"/>
      <p:bldP spid="19" grpId="0" animBg="1"/>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Indexing and compression</a:t>
            </a:r>
            <a:endParaRPr lang="en-US" dirty="0"/>
          </a:p>
        </p:txBody>
      </p:sp>
      <p:sp>
        <p:nvSpPr>
          <p:cNvPr id="3" name="Content Placeholder 2"/>
          <p:cNvSpPr>
            <a:spLocks noGrp="1"/>
          </p:cNvSpPr>
          <p:nvPr>
            <p:ph idx="1"/>
          </p:nvPr>
        </p:nvSpPr>
        <p:spPr/>
        <p:txBody>
          <a:bodyPr>
            <a:normAutofit/>
          </a:bodyPr>
          <a:lstStyle/>
          <a:p>
            <a:endParaRPr lang="en-US" dirty="0" smtClean="0"/>
          </a:p>
          <a:p>
            <a:r>
              <a:rPr lang="en-US" dirty="0"/>
              <a:t>Text formats (VCF, SAM, FASTQ) can be </a:t>
            </a:r>
            <a:r>
              <a:rPr lang="en-US" dirty="0" smtClean="0"/>
              <a:t>block compressed</a:t>
            </a:r>
            <a:endParaRPr lang="en-US" dirty="0"/>
          </a:p>
          <a:p>
            <a:pPr lvl="1"/>
            <a:r>
              <a:rPr lang="en-US" dirty="0" smtClean="0"/>
              <a:t>Using `</a:t>
            </a:r>
            <a:r>
              <a:rPr lang="en-US" dirty="0" err="1" smtClean="0"/>
              <a:t>bgzip</a:t>
            </a:r>
            <a:r>
              <a:rPr lang="en-US" dirty="0"/>
              <a:t>`</a:t>
            </a:r>
            <a:r>
              <a:rPr lang="en-US" dirty="0" smtClean="0"/>
              <a:t> or built-in capability of other software (e.g. `</a:t>
            </a:r>
            <a:r>
              <a:rPr lang="en-US" dirty="0" err="1" smtClean="0"/>
              <a:t>samtools</a:t>
            </a:r>
            <a:r>
              <a:rPr lang="en-US" dirty="0"/>
              <a:t>`</a:t>
            </a:r>
            <a:r>
              <a:rPr lang="en-US" dirty="0" smtClean="0"/>
              <a:t>)</a:t>
            </a:r>
          </a:p>
          <a:p>
            <a:endParaRPr lang="en-US" dirty="0" smtClean="0"/>
          </a:p>
          <a:p>
            <a:r>
              <a:rPr lang="en-US" dirty="0" smtClean="0"/>
              <a:t>Sorted, </a:t>
            </a:r>
            <a:r>
              <a:rPr lang="en-US" dirty="0" err="1" smtClean="0"/>
              <a:t>bgzip</a:t>
            </a:r>
            <a:r>
              <a:rPr lang="en-US" dirty="0" smtClean="0"/>
              <a:t>-compressed </a:t>
            </a:r>
            <a:r>
              <a:rPr lang="en-US" dirty="0"/>
              <a:t>files can </a:t>
            </a:r>
            <a:r>
              <a:rPr lang="en-US" dirty="0" smtClean="0"/>
              <a:t>then be </a:t>
            </a:r>
            <a:r>
              <a:rPr lang="en-US" dirty="0"/>
              <a:t>indexed with </a:t>
            </a:r>
            <a:r>
              <a:rPr lang="en-US" dirty="0" smtClean="0"/>
              <a:t>`</a:t>
            </a:r>
            <a:r>
              <a:rPr lang="en-US" dirty="0" err="1" smtClean="0"/>
              <a:t>tabix</a:t>
            </a:r>
            <a:r>
              <a:rPr lang="en-US" dirty="0" smtClean="0"/>
              <a:t>`</a:t>
            </a:r>
            <a:endParaRPr lang="en-US" dirty="0"/>
          </a:p>
          <a:p>
            <a:pPr lvl="1"/>
            <a:r>
              <a:rPr lang="en-US" dirty="0" smtClean="0"/>
              <a:t>Using the index, software can access specific regions without having to stream through the full file</a:t>
            </a:r>
          </a:p>
          <a:p>
            <a:pPr lvl="1"/>
            <a:endParaRPr lang="en-US" dirty="0"/>
          </a:p>
          <a:p>
            <a:r>
              <a:rPr lang="en-US" dirty="0" smtClean="0"/>
              <a:t>Other formats such as BAM, CRAM have their own indexing system (e.g. ‘.</a:t>
            </a:r>
            <a:r>
              <a:rPr lang="en-US" dirty="0" err="1" smtClean="0"/>
              <a:t>bai</a:t>
            </a:r>
            <a:r>
              <a:rPr lang="en-US" dirty="0" smtClean="0"/>
              <a:t>’, ‘.</a:t>
            </a:r>
            <a:r>
              <a:rPr lang="en-US" dirty="0" err="1" smtClean="0"/>
              <a:t>crai</a:t>
            </a:r>
            <a:r>
              <a:rPr lang="en-US" dirty="0" smtClean="0"/>
              <a:t>’, ‘.</a:t>
            </a:r>
            <a:r>
              <a:rPr lang="en-US" dirty="0" err="1" smtClean="0"/>
              <a:t>csi</a:t>
            </a:r>
            <a:r>
              <a:rPr lang="en-US" dirty="0" smtClean="0"/>
              <a:t>’) but work similarly</a:t>
            </a:r>
          </a:p>
        </p:txBody>
      </p:sp>
    </p:spTree>
    <p:extLst>
      <p:ext uri="{BB962C8B-B14F-4D97-AF65-F5344CB8AC3E}">
        <p14:creationId xmlns:p14="http://schemas.microsoft.com/office/powerpoint/2010/main" val="145036432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utoShape 25"/>
          <p:cNvSpPr>
            <a:spLocks noChangeArrowheads="1"/>
          </p:cNvSpPr>
          <p:nvPr/>
        </p:nvSpPr>
        <p:spPr bwMode="auto">
          <a:xfrm>
            <a:off x="1526185" y="4832054"/>
            <a:ext cx="4391025" cy="638175"/>
          </a:xfrm>
          <a:prstGeom prst="cube">
            <a:avLst>
              <a:gd name="adj" fmla="val 70833"/>
            </a:avLst>
          </a:prstGeom>
          <a:solidFill>
            <a:schemeClr val="accent1"/>
          </a:solidFill>
          <a:ln w="12700">
            <a:solidFill>
              <a:schemeClr val="tx1"/>
            </a:solidFill>
            <a:miter lim="800000"/>
            <a:headEnd type="none" w="sm" len="sm"/>
            <a:tailEnd type="none" w="sm" len="sm"/>
          </a:ln>
        </p:spPr>
        <p:txBody>
          <a:bodyPr wrap="none" anchor="ctr"/>
          <a:lstStyle/>
          <a:p>
            <a:endParaRPr lang="en-GB"/>
          </a:p>
        </p:txBody>
      </p:sp>
      <p:sp>
        <p:nvSpPr>
          <p:cNvPr id="70658" name="Title 1"/>
          <p:cNvSpPr>
            <a:spLocks noGrp="1"/>
          </p:cNvSpPr>
          <p:nvPr>
            <p:ph type="title"/>
          </p:nvPr>
        </p:nvSpPr>
        <p:spPr/>
        <p:txBody>
          <a:bodyPr/>
          <a:lstStyle/>
          <a:p>
            <a:r>
              <a:rPr lang="en-GB">
                <a:latin typeface="Georgia" charset="0"/>
              </a:rPr>
              <a:t>Next-Generation Sample Prep</a:t>
            </a:r>
          </a:p>
        </p:txBody>
      </p:sp>
      <p:cxnSp>
        <p:nvCxnSpPr>
          <p:cNvPr id="70659" name="Straight Connector 4"/>
          <p:cNvCxnSpPr>
            <a:cxnSpLocks noChangeShapeType="1"/>
          </p:cNvCxnSpPr>
          <p:nvPr/>
        </p:nvCxnSpPr>
        <p:spPr bwMode="auto">
          <a:xfrm>
            <a:off x="1126135" y="1785641"/>
            <a:ext cx="5803900" cy="1588"/>
          </a:xfrm>
          <a:prstGeom prst="line">
            <a:avLst/>
          </a:prstGeom>
          <a:noFill/>
          <a:ln w="57150">
            <a:solidFill>
              <a:srgbClr val="7030A0"/>
            </a:solidFill>
            <a:round/>
            <a:headEnd/>
            <a:tailEnd/>
          </a:ln>
          <a:extLst>
            <a:ext uri="{909E8E84-426E-40dd-AFC4-6F175D3DCCD1}">
              <a14:hiddenFill xmlns:a14="http://schemas.microsoft.com/office/drawing/2010/main">
                <a:noFill/>
              </a14:hiddenFill>
            </a:ext>
          </a:extLst>
        </p:spPr>
      </p:cxnSp>
      <p:cxnSp>
        <p:nvCxnSpPr>
          <p:cNvPr id="70660" name="Straight Connector 11"/>
          <p:cNvCxnSpPr>
            <a:cxnSpLocks noChangeShapeType="1"/>
          </p:cNvCxnSpPr>
          <p:nvPr/>
        </p:nvCxnSpPr>
        <p:spPr bwMode="auto">
          <a:xfrm>
            <a:off x="3418485" y="2192041"/>
            <a:ext cx="11303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0661" name="Straight Connector 22"/>
          <p:cNvCxnSpPr>
            <a:cxnSpLocks noChangeShapeType="1"/>
          </p:cNvCxnSpPr>
          <p:nvPr/>
        </p:nvCxnSpPr>
        <p:spPr bwMode="auto">
          <a:xfrm>
            <a:off x="4721823" y="2369841"/>
            <a:ext cx="9398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0662" name="Straight Connector 29"/>
          <p:cNvCxnSpPr>
            <a:cxnSpLocks noChangeShapeType="1"/>
          </p:cNvCxnSpPr>
          <p:nvPr/>
        </p:nvCxnSpPr>
        <p:spPr bwMode="auto">
          <a:xfrm>
            <a:off x="2015135" y="2306341"/>
            <a:ext cx="9398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0663" name="Straight Connector 45"/>
          <p:cNvCxnSpPr>
            <a:cxnSpLocks noChangeShapeType="1"/>
          </p:cNvCxnSpPr>
          <p:nvPr/>
        </p:nvCxnSpPr>
        <p:spPr bwMode="auto">
          <a:xfrm>
            <a:off x="3301010" y="2557166"/>
            <a:ext cx="6985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sp>
        <p:nvSpPr>
          <p:cNvPr id="2" name="TextBox 48"/>
          <p:cNvSpPr txBox="1">
            <a:spLocks noChangeArrowheads="1"/>
          </p:cNvSpPr>
          <p:nvPr/>
        </p:nvSpPr>
        <p:spPr bwMode="auto">
          <a:xfrm>
            <a:off x="5448898" y="3881141"/>
            <a:ext cx="34893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a:t>[Amplify] fragments directly on a surface (bead, chip, etc.)</a:t>
            </a:r>
          </a:p>
        </p:txBody>
      </p:sp>
      <p:cxnSp>
        <p:nvCxnSpPr>
          <p:cNvPr id="4105" name="Straight Arrow Connector 63"/>
          <p:cNvCxnSpPr>
            <a:cxnSpLocks noChangeShapeType="1"/>
          </p:cNvCxnSpPr>
          <p:nvPr/>
        </p:nvCxnSpPr>
        <p:spPr bwMode="auto">
          <a:xfrm rot="5400000">
            <a:off x="3137498" y="3474741"/>
            <a:ext cx="982662" cy="1588"/>
          </a:xfrm>
          <a:prstGeom prst="straightConnector1">
            <a:avLst/>
          </a:prstGeom>
          <a:noFill/>
          <a:ln w="5715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107" name="Straight Connector 45"/>
          <p:cNvCxnSpPr>
            <a:cxnSpLocks noChangeShapeType="1"/>
          </p:cNvCxnSpPr>
          <p:nvPr/>
        </p:nvCxnSpPr>
        <p:spPr bwMode="auto">
          <a:xfrm rot="5400000">
            <a:off x="3882829" y="4526460"/>
            <a:ext cx="6985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4108" name="Straight Connector 45"/>
          <p:cNvCxnSpPr>
            <a:cxnSpLocks noChangeShapeType="1"/>
          </p:cNvCxnSpPr>
          <p:nvPr/>
        </p:nvCxnSpPr>
        <p:spPr bwMode="auto">
          <a:xfrm rot="5400000">
            <a:off x="4057454" y="4623297"/>
            <a:ext cx="6985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4109" name="Straight Connector 45"/>
          <p:cNvCxnSpPr>
            <a:cxnSpLocks noChangeShapeType="1"/>
          </p:cNvCxnSpPr>
          <p:nvPr/>
        </p:nvCxnSpPr>
        <p:spPr bwMode="auto">
          <a:xfrm rot="5400000">
            <a:off x="3973317" y="4707435"/>
            <a:ext cx="6985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4110" name="Straight Connector 45"/>
          <p:cNvCxnSpPr>
            <a:cxnSpLocks noChangeShapeType="1"/>
          </p:cNvCxnSpPr>
          <p:nvPr/>
        </p:nvCxnSpPr>
        <p:spPr bwMode="auto">
          <a:xfrm rot="5400000">
            <a:off x="3798692" y="4623297"/>
            <a:ext cx="6985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4111" name="Straight Connector 11"/>
          <p:cNvCxnSpPr>
            <a:cxnSpLocks noChangeShapeType="1"/>
          </p:cNvCxnSpPr>
          <p:nvPr/>
        </p:nvCxnSpPr>
        <p:spPr bwMode="auto">
          <a:xfrm rot="5400000">
            <a:off x="2306442" y="4591547"/>
            <a:ext cx="11303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4112" name="Straight Connector 11"/>
          <p:cNvCxnSpPr>
            <a:cxnSpLocks noChangeShapeType="1"/>
          </p:cNvCxnSpPr>
          <p:nvPr/>
        </p:nvCxnSpPr>
        <p:spPr bwMode="auto">
          <a:xfrm rot="5400000">
            <a:off x="2482654" y="4439147"/>
            <a:ext cx="11303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4113" name="Straight Connector 11"/>
          <p:cNvCxnSpPr>
            <a:cxnSpLocks noChangeShapeType="1"/>
          </p:cNvCxnSpPr>
          <p:nvPr/>
        </p:nvCxnSpPr>
        <p:spPr bwMode="auto">
          <a:xfrm rot="5400000">
            <a:off x="2385817" y="4647110"/>
            <a:ext cx="11303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4114" name="Straight Connector 11"/>
          <p:cNvCxnSpPr>
            <a:cxnSpLocks noChangeShapeType="1"/>
          </p:cNvCxnSpPr>
          <p:nvPr/>
        </p:nvCxnSpPr>
        <p:spPr bwMode="auto">
          <a:xfrm rot="5400000">
            <a:off x="2573142" y="4607422"/>
            <a:ext cx="11303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4115" name="Straight Connector 45"/>
          <p:cNvCxnSpPr>
            <a:cxnSpLocks noChangeShapeType="1"/>
          </p:cNvCxnSpPr>
          <p:nvPr/>
        </p:nvCxnSpPr>
        <p:spPr bwMode="auto">
          <a:xfrm rot="5400000">
            <a:off x="4130479" y="4729660"/>
            <a:ext cx="6985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147359751"/>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0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0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0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formats</a:t>
            </a:r>
            <a:endParaRPr lang="en-US" dirty="0"/>
          </a:p>
        </p:txBody>
      </p:sp>
      <p:sp>
        <p:nvSpPr>
          <p:cNvPr id="3" name="Content Placeholder 2"/>
          <p:cNvSpPr>
            <a:spLocks noGrp="1"/>
          </p:cNvSpPr>
          <p:nvPr>
            <p:ph idx="1"/>
          </p:nvPr>
        </p:nvSpPr>
        <p:spPr/>
        <p:txBody>
          <a:bodyPr/>
          <a:lstStyle/>
          <a:p>
            <a:r>
              <a:rPr lang="en-US" dirty="0" smtClean="0"/>
              <a:t>API and </a:t>
            </a:r>
            <a:r>
              <a:rPr lang="en-US" dirty="0"/>
              <a:t>data models </a:t>
            </a:r>
            <a:r>
              <a:rPr lang="en-US" dirty="0" smtClean="0"/>
              <a:t>are being developed and </a:t>
            </a:r>
            <a:r>
              <a:rPr lang="en-US" dirty="0" err="1" smtClean="0"/>
              <a:t>standardised</a:t>
            </a:r>
            <a:r>
              <a:rPr lang="en-US" dirty="0" smtClean="0"/>
              <a:t> by the Global Alliance for Genomics and Health (http</a:t>
            </a:r>
            <a:r>
              <a:rPr lang="en-US" dirty="0"/>
              <a:t>://www.ga4gh.org</a:t>
            </a:r>
            <a:r>
              <a:rPr lang="en-US" dirty="0" smtClean="0"/>
              <a:t>/)</a:t>
            </a:r>
            <a:endParaRPr lang="en-US" dirty="0"/>
          </a:p>
        </p:txBody>
      </p:sp>
      <p:pic>
        <p:nvPicPr>
          <p:cNvPr id="4" name="Picture 3" descr="GA4GH_API_intero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85" y="1852616"/>
            <a:ext cx="6001793" cy="3684098"/>
          </a:xfrm>
          <a:prstGeom prst="rect">
            <a:avLst/>
          </a:prstGeom>
        </p:spPr>
      </p:pic>
      <p:pic>
        <p:nvPicPr>
          <p:cNvPr id="5" name="Picture 4" descr="read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685" y="5428471"/>
            <a:ext cx="8697812" cy="667529"/>
          </a:xfrm>
          <a:prstGeom prst="rect">
            <a:avLst/>
          </a:prstGeom>
        </p:spPr>
      </p:pic>
      <p:grpSp>
        <p:nvGrpSpPr>
          <p:cNvPr id="8" name="Group 7"/>
          <p:cNvGrpSpPr/>
          <p:nvPr/>
        </p:nvGrpSpPr>
        <p:grpSpPr>
          <a:xfrm>
            <a:off x="5910719" y="1616991"/>
            <a:ext cx="4926296" cy="4268428"/>
            <a:chOff x="6063586" y="2440051"/>
            <a:chExt cx="4926296" cy="4268428"/>
          </a:xfrm>
        </p:grpSpPr>
        <p:pic>
          <p:nvPicPr>
            <p:cNvPr id="6" name="Picture 5" descr="variant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3586" y="2440051"/>
              <a:ext cx="4926296" cy="2494931"/>
            </a:xfrm>
            <a:prstGeom prst="rect">
              <a:avLst/>
            </a:prstGeom>
          </p:spPr>
        </p:pic>
        <p:pic>
          <p:nvPicPr>
            <p:cNvPr id="7" name="Picture 6" descr="variants.png"/>
            <p:cNvPicPr>
              <a:picLocks noChangeAspect="1"/>
            </p:cNvPicPr>
            <p:nvPr/>
          </p:nvPicPr>
          <p:blipFill rotWithShape="1">
            <a:blip r:embed="rId4">
              <a:extLst>
                <a:ext uri="{28A0092B-C50C-407E-A947-70E740481C1C}">
                  <a14:useLocalDpi xmlns:a14="http://schemas.microsoft.com/office/drawing/2010/main" val="0"/>
                </a:ext>
              </a:extLst>
            </a:blip>
            <a:srcRect l="68204"/>
            <a:stretch/>
          </p:blipFill>
          <p:spPr>
            <a:xfrm>
              <a:off x="7037857" y="4213548"/>
              <a:ext cx="1566393" cy="2494931"/>
            </a:xfrm>
            <a:prstGeom prst="rect">
              <a:avLst/>
            </a:prstGeom>
          </p:spPr>
        </p:pic>
      </p:grpSp>
    </p:spTree>
    <p:extLst>
      <p:ext uri="{BB962C8B-B14F-4D97-AF65-F5344CB8AC3E}">
        <p14:creationId xmlns:p14="http://schemas.microsoft.com/office/powerpoint/2010/main" val="26677205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r>
              <a:rPr lang="en-US" dirty="0"/>
              <a:t>NGS Bioinformatics Overview</a:t>
            </a:r>
          </a:p>
        </p:txBody>
      </p:sp>
      <p:sp>
        <p:nvSpPr>
          <p:cNvPr id="13315" name="Rectangle 3">
            <a:hlinkClick r:id="rId3" action="ppaction://hlinksldjump"/>
          </p:cNvPr>
          <p:cNvSpPr>
            <a:spLocks noChangeArrowheads="1"/>
          </p:cNvSpPr>
          <p:nvPr/>
        </p:nvSpPr>
        <p:spPr bwMode="auto">
          <a:xfrm>
            <a:off x="1466850" y="4193466"/>
            <a:ext cx="5873750" cy="611188"/>
          </a:xfrm>
          <a:prstGeom prst="rect">
            <a:avLst/>
          </a:prstGeom>
          <a:solidFill>
            <a:schemeClr val="tx1"/>
          </a:solidFill>
          <a:ln w="9525">
            <a:solidFill>
              <a:schemeClr val="tx1"/>
            </a:solidFill>
            <a:miter lim="800000"/>
            <a:headEnd/>
            <a:tailEnd/>
          </a:ln>
          <a:effectLst/>
        </p:spPr>
        <p:txBody>
          <a:bodyPr wrap="none" lIns="306000" rIns="90000" anchor="ctr">
            <a:prstTxWarp prst="textNoShape">
              <a:avLst/>
            </a:prstTxWarp>
          </a:bodyPr>
          <a:lstStyle/>
          <a:p>
            <a:pPr algn="l" eaLnBrk="0" hangingPunct="0">
              <a:buClr>
                <a:schemeClr val="bg1"/>
              </a:buClr>
              <a:buFont typeface="Webdings" charset="2"/>
              <a:buChar char="4"/>
            </a:pPr>
            <a:r>
              <a:rPr lang="en-GB" sz="2800" b="1" dirty="0" smtClean="0">
                <a:solidFill>
                  <a:schemeClr val="bg1"/>
                </a:solidFill>
              </a:rPr>
              <a:t>Lab Exercises</a:t>
            </a:r>
            <a:endParaRPr lang="en-GB" sz="2800" b="1" dirty="0">
              <a:solidFill>
                <a:schemeClr val="bg1"/>
              </a:solidFill>
            </a:endParaRPr>
          </a:p>
        </p:txBody>
      </p:sp>
      <p:sp>
        <p:nvSpPr>
          <p:cNvPr id="13317" name="Rectangle 5">
            <a:hlinkClick r:id="" action="ppaction://noaction"/>
          </p:cNvPr>
          <p:cNvSpPr>
            <a:spLocks noChangeArrowheads="1"/>
          </p:cNvSpPr>
          <p:nvPr/>
        </p:nvSpPr>
        <p:spPr bwMode="auto">
          <a:xfrm>
            <a:off x="1466850" y="2598974"/>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Analysis Workflows</a:t>
            </a:r>
            <a:endParaRPr lang="en-GB" sz="2800" b="1" dirty="0"/>
          </a:p>
        </p:txBody>
      </p:sp>
      <p:sp>
        <p:nvSpPr>
          <p:cNvPr id="10" name="Rectangle 6">
            <a:hlinkClick r:id="" action="ppaction://noaction"/>
          </p:cNvPr>
          <p:cNvSpPr>
            <a:spLocks noChangeArrowheads="1"/>
          </p:cNvSpPr>
          <p:nvPr/>
        </p:nvSpPr>
        <p:spPr bwMode="auto">
          <a:xfrm>
            <a:off x="1470025" y="3389483"/>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Data Formats</a:t>
            </a:r>
            <a:endParaRPr lang="en-GB" sz="2800" b="1" dirty="0"/>
          </a:p>
        </p:txBody>
      </p:sp>
      <p:sp>
        <p:nvSpPr>
          <p:cNvPr id="6" name="Rectangle 5">
            <a:hlinkClick r:id="" action="ppaction://noaction"/>
          </p:cNvPr>
          <p:cNvSpPr>
            <a:spLocks noChangeArrowheads="1"/>
          </p:cNvSpPr>
          <p:nvPr/>
        </p:nvSpPr>
        <p:spPr bwMode="auto">
          <a:xfrm>
            <a:off x="1466850" y="1821306"/>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Overview</a:t>
            </a:r>
            <a:endParaRPr lang="en-GB" sz="2800" b="1" dirty="0"/>
          </a:p>
        </p:txBody>
      </p:sp>
    </p:spTree>
    <p:extLst>
      <p:ext uri="{BB962C8B-B14F-4D97-AF65-F5344CB8AC3E}">
        <p14:creationId xmlns:p14="http://schemas.microsoft.com/office/powerpoint/2010/main" val="35903989"/>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p:txBody>
          <a:bodyPr/>
          <a:lstStyle/>
          <a:p>
            <a:r>
              <a:rPr lang="en-GB">
                <a:latin typeface="Georgia" charset="0"/>
              </a:rPr>
              <a:t>Capillary Sequencing</a:t>
            </a:r>
          </a:p>
        </p:txBody>
      </p:sp>
      <p:grpSp>
        <p:nvGrpSpPr>
          <p:cNvPr id="71682" name="Group 16"/>
          <p:cNvGrpSpPr>
            <a:grpSpLocks/>
          </p:cNvGrpSpPr>
          <p:nvPr/>
        </p:nvGrpSpPr>
        <p:grpSpPr bwMode="auto">
          <a:xfrm>
            <a:off x="958850" y="2024063"/>
            <a:ext cx="2287588" cy="2163762"/>
            <a:chOff x="2747147" y="3113502"/>
            <a:chExt cx="2287697" cy="2163515"/>
          </a:xfrm>
        </p:grpSpPr>
        <p:sp>
          <p:nvSpPr>
            <p:cNvPr id="71730" name="Oval 49"/>
            <p:cNvSpPr>
              <a:spLocks noChangeArrowheads="1"/>
            </p:cNvSpPr>
            <p:nvPr/>
          </p:nvSpPr>
          <p:spPr bwMode="auto">
            <a:xfrm>
              <a:off x="2933417" y="3113502"/>
              <a:ext cx="2101427" cy="2101427"/>
            </a:xfrm>
            <a:prstGeom prst="ellipse">
              <a:avLst/>
            </a:prstGeom>
            <a:noFill/>
            <a:ln w="76200">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b="1"/>
            </a:p>
          </p:txBody>
        </p:sp>
        <p:sp>
          <p:nvSpPr>
            <p:cNvPr id="8" name="Arc 7"/>
            <p:cNvSpPr/>
            <p:nvPr/>
          </p:nvSpPr>
          <p:spPr bwMode="auto">
            <a:xfrm rot="1538604">
              <a:off x="2932894" y="3113502"/>
              <a:ext cx="2101950" cy="210161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9" name="Arc 8"/>
            <p:cNvSpPr/>
            <p:nvPr/>
          </p:nvSpPr>
          <p:spPr bwMode="auto">
            <a:xfrm rot="18943124">
              <a:off x="2932894" y="3113502"/>
              <a:ext cx="2101950" cy="210161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10" name="Arc 9"/>
            <p:cNvSpPr/>
            <p:nvPr/>
          </p:nvSpPr>
          <p:spPr bwMode="auto">
            <a:xfrm rot="1538604">
              <a:off x="2747147" y="3175407"/>
              <a:ext cx="2101950" cy="2101610"/>
            </a:xfrm>
            <a:prstGeom prst="arc">
              <a:avLst>
                <a:gd name="adj1" fmla="val 17591709"/>
                <a:gd name="adj2" fmla="val 19715826"/>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cxnSp>
          <p:nvCxnSpPr>
            <p:cNvPr id="71734" name="Straight Connector 11"/>
            <p:cNvCxnSpPr>
              <a:cxnSpLocks noChangeShapeType="1"/>
            </p:cNvCxnSpPr>
            <p:nvPr/>
          </p:nvCxnSpPr>
          <p:spPr bwMode="auto">
            <a:xfrm rot="-5400000" flipH="1" flipV="1">
              <a:off x="4507682" y="3565454"/>
              <a:ext cx="148617" cy="36214"/>
            </a:xfrm>
            <a:prstGeom prst="line">
              <a:avLst/>
            </a:prstGeom>
            <a:noFill/>
            <a:ln w="57150">
              <a:solidFill>
                <a:srgbClr val="FFFF00"/>
              </a:solidFill>
              <a:round/>
              <a:headEnd/>
              <a:tailEnd/>
            </a:ln>
            <a:extLst>
              <a:ext uri="{909E8E84-426E-40dd-AFC4-6F175D3DCCD1}">
                <a14:hiddenFill xmlns:a14="http://schemas.microsoft.com/office/drawing/2010/main">
                  <a:noFill/>
                </a14:hiddenFill>
              </a:ext>
            </a:extLst>
          </p:spPr>
        </p:cxnSp>
        <p:cxnSp>
          <p:nvCxnSpPr>
            <p:cNvPr id="71735" name="Straight Connector 13"/>
            <p:cNvCxnSpPr>
              <a:cxnSpLocks noChangeShapeType="1"/>
            </p:cNvCxnSpPr>
            <p:nvPr/>
          </p:nvCxnSpPr>
          <p:spPr bwMode="auto">
            <a:xfrm>
              <a:off x="4619458" y="3541690"/>
              <a:ext cx="112086" cy="23041"/>
            </a:xfrm>
            <a:prstGeom prst="line">
              <a:avLst/>
            </a:prstGeom>
            <a:noFill/>
            <a:ln w="57150">
              <a:solidFill>
                <a:srgbClr val="FFFF00"/>
              </a:solidFill>
              <a:round/>
              <a:headEnd/>
              <a:tailEnd/>
            </a:ln>
            <a:extLst>
              <a:ext uri="{909E8E84-426E-40dd-AFC4-6F175D3DCCD1}">
                <a14:hiddenFill xmlns:a14="http://schemas.microsoft.com/office/drawing/2010/main">
                  <a:noFill/>
                </a14:hiddenFill>
              </a:ext>
            </a:extLst>
          </p:spPr>
        </p:cxnSp>
      </p:grpSp>
      <p:cxnSp>
        <p:nvCxnSpPr>
          <p:cNvPr id="71683" name="Straight Arrow Connector 18"/>
          <p:cNvCxnSpPr>
            <a:cxnSpLocks noChangeShapeType="1"/>
          </p:cNvCxnSpPr>
          <p:nvPr/>
        </p:nvCxnSpPr>
        <p:spPr bwMode="auto">
          <a:xfrm>
            <a:off x="3563938" y="3011488"/>
            <a:ext cx="617537" cy="1587"/>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71684" name="Straight Connector 11"/>
          <p:cNvCxnSpPr>
            <a:cxnSpLocks noChangeShapeType="1"/>
          </p:cNvCxnSpPr>
          <p:nvPr/>
        </p:nvCxnSpPr>
        <p:spPr bwMode="auto">
          <a:xfrm>
            <a:off x="4652963" y="2603500"/>
            <a:ext cx="2166937"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1685" name="Straight Connector 11"/>
          <p:cNvCxnSpPr>
            <a:cxnSpLocks noChangeShapeType="1"/>
          </p:cNvCxnSpPr>
          <p:nvPr/>
        </p:nvCxnSpPr>
        <p:spPr bwMode="auto">
          <a:xfrm>
            <a:off x="5905500" y="2886075"/>
            <a:ext cx="9144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1686" name="Straight Connector 11"/>
          <p:cNvCxnSpPr>
            <a:cxnSpLocks noChangeShapeType="1"/>
          </p:cNvCxnSpPr>
          <p:nvPr/>
        </p:nvCxnSpPr>
        <p:spPr bwMode="auto">
          <a:xfrm>
            <a:off x="6819900" y="2603500"/>
            <a:ext cx="595313" cy="1588"/>
          </a:xfrm>
          <a:prstGeom prst="line">
            <a:avLst/>
          </a:prstGeom>
          <a:noFill/>
          <a:ln w="57150">
            <a:solidFill>
              <a:srgbClr val="FFFF00"/>
            </a:solidFill>
            <a:round/>
            <a:headEnd/>
            <a:tailEnd/>
          </a:ln>
          <a:extLst>
            <a:ext uri="{909E8E84-426E-40dd-AFC4-6F175D3DCCD1}">
              <a14:hiddenFill xmlns:a14="http://schemas.microsoft.com/office/drawing/2010/main">
                <a:noFill/>
              </a14:hiddenFill>
            </a:ext>
          </a:extLst>
        </p:spPr>
      </p:cxnSp>
      <p:cxnSp>
        <p:nvCxnSpPr>
          <p:cNvPr id="71687" name="Straight Connector 11"/>
          <p:cNvCxnSpPr>
            <a:cxnSpLocks noChangeShapeType="1"/>
          </p:cNvCxnSpPr>
          <p:nvPr/>
        </p:nvCxnSpPr>
        <p:spPr bwMode="auto">
          <a:xfrm>
            <a:off x="6819900" y="2884488"/>
            <a:ext cx="595313" cy="3175"/>
          </a:xfrm>
          <a:prstGeom prst="line">
            <a:avLst/>
          </a:prstGeom>
          <a:noFill/>
          <a:ln w="57150">
            <a:solidFill>
              <a:srgbClr val="FFFF00"/>
            </a:solidFill>
            <a:round/>
            <a:headEnd/>
            <a:tailEnd/>
          </a:ln>
          <a:extLst>
            <a:ext uri="{909E8E84-426E-40dd-AFC4-6F175D3DCCD1}">
              <a14:hiddenFill xmlns:a14="http://schemas.microsoft.com/office/drawing/2010/main">
                <a:noFill/>
              </a14:hiddenFill>
            </a:ext>
          </a:extLst>
        </p:spPr>
      </p:cxnSp>
      <p:sp>
        <p:nvSpPr>
          <p:cNvPr id="71688" name="Oval 27"/>
          <p:cNvSpPr>
            <a:spLocks noChangeArrowheads="1"/>
          </p:cNvSpPr>
          <p:nvPr/>
        </p:nvSpPr>
        <p:spPr bwMode="auto">
          <a:xfrm>
            <a:off x="5802313" y="2819400"/>
            <a:ext cx="133350" cy="133350"/>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cxnSp>
        <p:nvCxnSpPr>
          <p:cNvPr id="71689" name="Straight Connector 11"/>
          <p:cNvCxnSpPr>
            <a:cxnSpLocks noChangeShapeType="1"/>
          </p:cNvCxnSpPr>
          <p:nvPr/>
        </p:nvCxnSpPr>
        <p:spPr bwMode="auto">
          <a:xfrm>
            <a:off x="6203950" y="3036888"/>
            <a:ext cx="615950" cy="3175"/>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1690" name="Straight Connector 11"/>
          <p:cNvCxnSpPr>
            <a:cxnSpLocks noChangeShapeType="1"/>
          </p:cNvCxnSpPr>
          <p:nvPr/>
        </p:nvCxnSpPr>
        <p:spPr bwMode="auto">
          <a:xfrm>
            <a:off x="6819900" y="3036888"/>
            <a:ext cx="595313" cy="3175"/>
          </a:xfrm>
          <a:prstGeom prst="line">
            <a:avLst/>
          </a:prstGeom>
          <a:noFill/>
          <a:ln w="57150">
            <a:solidFill>
              <a:srgbClr val="FFFF00"/>
            </a:solidFill>
            <a:round/>
            <a:headEnd/>
            <a:tailEnd/>
          </a:ln>
          <a:extLst>
            <a:ext uri="{909E8E84-426E-40dd-AFC4-6F175D3DCCD1}">
              <a14:hiddenFill xmlns:a14="http://schemas.microsoft.com/office/drawing/2010/main">
                <a:noFill/>
              </a14:hiddenFill>
            </a:ext>
          </a:extLst>
        </p:spPr>
      </p:cxnSp>
      <p:sp>
        <p:nvSpPr>
          <p:cNvPr id="71691" name="Oval 30"/>
          <p:cNvSpPr>
            <a:spLocks noChangeArrowheads="1"/>
          </p:cNvSpPr>
          <p:nvPr/>
        </p:nvSpPr>
        <p:spPr bwMode="auto">
          <a:xfrm>
            <a:off x="6107113" y="2971800"/>
            <a:ext cx="133350" cy="133350"/>
          </a:xfrm>
          <a:prstGeom prst="ellipse">
            <a:avLst/>
          </a:pr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cxnSp>
        <p:nvCxnSpPr>
          <p:cNvPr id="71692" name="Straight Connector 11"/>
          <p:cNvCxnSpPr>
            <a:cxnSpLocks noChangeShapeType="1"/>
          </p:cNvCxnSpPr>
          <p:nvPr/>
        </p:nvCxnSpPr>
        <p:spPr bwMode="auto">
          <a:xfrm>
            <a:off x="5521325" y="3190875"/>
            <a:ext cx="1298575"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1693" name="Straight Connector 11"/>
          <p:cNvCxnSpPr>
            <a:cxnSpLocks noChangeShapeType="1"/>
          </p:cNvCxnSpPr>
          <p:nvPr/>
        </p:nvCxnSpPr>
        <p:spPr bwMode="auto">
          <a:xfrm>
            <a:off x="6819900" y="3189288"/>
            <a:ext cx="595313" cy="3175"/>
          </a:xfrm>
          <a:prstGeom prst="line">
            <a:avLst/>
          </a:prstGeom>
          <a:noFill/>
          <a:ln w="57150">
            <a:solidFill>
              <a:srgbClr val="FFFF00"/>
            </a:solidFill>
            <a:round/>
            <a:headEnd/>
            <a:tailEnd/>
          </a:ln>
          <a:extLst>
            <a:ext uri="{909E8E84-426E-40dd-AFC4-6F175D3DCCD1}">
              <a14:hiddenFill xmlns:a14="http://schemas.microsoft.com/office/drawing/2010/main">
                <a:noFill/>
              </a14:hiddenFill>
            </a:ext>
          </a:extLst>
        </p:spPr>
      </p:cxnSp>
      <p:sp>
        <p:nvSpPr>
          <p:cNvPr id="71694" name="Oval 37"/>
          <p:cNvSpPr>
            <a:spLocks noChangeArrowheads="1"/>
          </p:cNvSpPr>
          <p:nvPr/>
        </p:nvSpPr>
        <p:spPr bwMode="auto">
          <a:xfrm>
            <a:off x="5427663" y="3124200"/>
            <a:ext cx="133350" cy="13335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cxnSp>
        <p:nvCxnSpPr>
          <p:cNvPr id="71695" name="Straight Connector 11"/>
          <p:cNvCxnSpPr>
            <a:cxnSpLocks noChangeShapeType="1"/>
          </p:cNvCxnSpPr>
          <p:nvPr/>
        </p:nvCxnSpPr>
        <p:spPr bwMode="auto">
          <a:xfrm>
            <a:off x="5729288" y="3343275"/>
            <a:ext cx="1090612"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1696" name="Straight Connector 11"/>
          <p:cNvCxnSpPr>
            <a:cxnSpLocks noChangeShapeType="1"/>
          </p:cNvCxnSpPr>
          <p:nvPr/>
        </p:nvCxnSpPr>
        <p:spPr bwMode="auto">
          <a:xfrm>
            <a:off x="6819900" y="3341688"/>
            <a:ext cx="595313" cy="3175"/>
          </a:xfrm>
          <a:prstGeom prst="line">
            <a:avLst/>
          </a:prstGeom>
          <a:noFill/>
          <a:ln w="57150">
            <a:solidFill>
              <a:srgbClr val="FFFF00"/>
            </a:solidFill>
            <a:round/>
            <a:headEnd/>
            <a:tailEnd/>
          </a:ln>
          <a:extLst>
            <a:ext uri="{909E8E84-426E-40dd-AFC4-6F175D3DCCD1}">
              <a14:hiddenFill xmlns:a14="http://schemas.microsoft.com/office/drawing/2010/main">
                <a:noFill/>
              </a14:hiddenFill>
            </a:ext>
          </a:extLst>
        </p:spPr>
      </p:cxnSp>
      <p:sp>
        <p:nvSpPr>
          <p:cNvPr id="71697" name="Oval 40"/>
          <p:cNvSpPr>
            <a:spLocks noChangeArrowheads="1"/>
          </p:cNvSpPr>
          <p:nvPr/>
        </p:nvSpPr>
        <p:spPr bwMode="auto">
          <a:xfrm>
            <a:off x="5649913" y="3276600"/>
            <a:ext cx="133350" cy="13335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5140" name="TextBox 44"/>
          <p:cNvSpPr txBox="1">
            <a:spLocks noChangeArrowheads="1"/>
          </p:cNvSpPr>
          <p:nvPr/>
        </p:nvSpPr>
        <p:spPr bwMode="auto">
          <a:xfrm>
            <a:off x="2265363" y="5632450"/>
            <a:ext cx="38417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a:t>Separate by size and detect</a:t>
            </a:r>
          </a:p>
        </p:txBody>
      </p:sp>
      <p:sp>
        <p:nvSpPr>
          <p:cNvPr id="5141" name="Rectangle 45"/>
          <p:cNvSpPr>
            <a:spLocks noChangeArrowheads="1"/>
          </p:cNvSpPr>
          <p:nvPr/>
        </p:nvSpPr>
        <p:spPr bwMode="auto">
          <a:xfrm>
            <a:off x="1912938" y="4967288"/>
            <a:ext cx="5227637" cy="406400"/>
          </a:xfrm>
          <a:prstGeom prst="rect">
            <a:avLst/>
          </a:prstGeom>
          <a:solidFill>
            <a:schemeClr val="accent1"/>
          </a:solidFill>
          <a:ln w="9525">
            <a:solidFill>
              <a:schemeClr val="tx1"/>
            </a:solidFill>
            <a:round/>
            <a:headEnd/>
            <a:tailEnd/>
          </a:ln>
        </p:spPr>
        <p:txBody>
          <a:bodyPr/>
          <a:lstStyle/>
          <a:p>
            <a:endParaRPr lang="en-GB"/>
          </a:p>
        </p:txBody>
      </p:sp>
      <p:cxnSp>
        <p:nvCxnSpPr>
          <p:cNvPr id="5142" name="Straight Connector 47"/>
          <p:cNvCxnSpPr>
            <a:cxnSpLocks noChangeShapeType="1"/>
          </p:cNvCxnSpPr>
          <p:nvPr/>
        </p:nvCxnSpPr>
        <p:spPr bwMode="auto">
          <a:xfrm>
            <a:off x="1912938" y="4991100"/>
            <a:ext cx="5227637" cy="1588"/>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5143" name="Straight Connector 48"/>
          <p:cNvCxnSpPr>
            <a:cxnSpLocks noChangeShapeType="1"/>
          </p:cNvCxnSpPr>
          <p:nvPr/>
        </p:nvCxnSpPr>
        <p:spPr bwMode="auto">
          <a:xfrm>
            <a:off x="1912938" y="5345113"/>
            <a:ext cx="5232400" cy="1587"/>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5144" name="Straight Connector 55"/>
          <p:cNvCxnSpPr>
            <a:cxnSpLocks noChangeShapeType="1"/>
          </p:cNvCxnSpPr>
          <p:nvPr/>
        </p:nvCxnSpPr>
        <p:spPr bwMode="auto">
          <a:xfrm rot="5400000">
            <a:off x="3673475" y="5165725"/>
            <a:ext cx="300038" cy="1588"/>
          </a:xfrm>
          <a:prstGeom prst="line">
            <a:avLst/>
          </a:prstGeom>
          <a:noFill/>
          <a:ln w="101600">
            <a:solidFill>
              <a:srgbClr val="FF0000"/>
            </a:solidFill>
            <a:round/>
            <a:headEnd/>
            <a:tailEnd/>
          </a:ln>
          <a:extLst>
            <a:ext uri="{909E8E84-426E-40dd-AFC4-6F175D3DCCD1}">
              <a14:hiddenFill xmlns:a14="http://schemas.microsoft.com/office/drawing/2010/main">
                <a:noFill/>
              </a14:hiddenFill>
            </a:ext>
          </a:extLst>
        </p:spPr>
      </p:cxnSp>
      <p:cxnSp>
        <p:nvCxnSpPr>
          <p:cNvPr id="5145" name="Straight Connector 61"/>
          <p:cNvCxnSpPr>
            <a:cxnSpLocks noChangeShapeType="1"/>
          </p:cNvCxnSpPr>
          <p:nvPr/>
        </p:nvCxnSpPr>
        <p:spPr bwMode="auto">
          <a:xfrm rot="5400000">
            <a:off x="3825875" y="5165725"/>
            <a:ext cx="300038" cy="1588"/>
          </a:xfrm>
          <a:prstGeom prst="line">
            <a:avLst/>
          </a:prstGeom>
          <a:noFill/>
          <a:ln w="101600">
            <a:solidFill>
              <a:srgbClr val="FF0000"/>
            </a:solidFill>
            <a:round/>
            <a:headEnd/>
            <a:tailEnd/>
          </a:ln>
          <a:extLst>
            <a:ext uri="{909E8E84-426E-40dd-AFC4-6F175D3DCCD1}">
              <a14:hiddenFill xmlns:a14="http://schemas.microsoft.com/office/drawing/2010/main">
                <a:noFill/>
              </a14:hiddenFill>
            </a:ext>
          </a:extLst>
        </p:spPr>
      </p:cxnSp>
      <p:cxnSp>
        <p:nvCxnSpPr>
          <p:cNvPr id="5146" name="Straight Connector 62"/>
          <p:cNvCxnSpPr>
            <a:cxnSpLocks noChangeShapeType="1"/>
          </p:cNvCxnSpPr>
          <p:nvPr/>
        </p:nvCxnSpPr>
        <p:spPr bwMode="auto">
          <a:xfrm rot="5400000">
            <a:off x="3978275" y="5165725"/>
            <a:ext cx="300038" cy="1588"/>
          </a:xfrm>
          <a:prstGeom prst="line">
            <a:avLst/>
          </a:prstGeom>
          <a:noFill/>
          <a:ln w="101600">
            <a:solidFill>
              <a:srgbClr val="00B050"/>
            </a:solidFill>
            <a:round/>
            <a:headEnd/>
            <a:tailEnd/>
          </a:ln>
          <a:extLst>
            <a:ext uri="{909E8E84-426E-40dd-AFC4-6F175D3DCCD1}">
              <a14:hiddenFill xmlns:a14="http://schemas.microsoft.com/office/drawing/2010/main">
                <a:noFill/>
              </a14:hiddenFill>
            </a:ext>
          </a:extLst>
        </p:spPr>
      </p:cxnSp>
      <p:cxnSp>
        <p:nvCxnSpPr>
          <p:cNvPr id="5147" name="Straight Connector 63"/>
          <p:cNvCxnSpPr>
            <a:cxnSpLocks noChangeShapeType="1"/>
          </p:cNvCxnSpPr>
          <p:nvPr/>
        </p:nvCxnSpPr>
        <p:spPr bwMode="auto">
          <a:xfrm rot="5400000">
            <a:off x="4130675" y="5165725"/>
            <a:ext cx="300038" cy="1588"/>
          </a:xfrm>
          <a:prstGeom prst="line">
            <a:avLst/>
          </a:prstGeom>
          <a:noFill/>
          <a:ln w="101600">
            <a:solidFill>
              <a:srgbClr val="FFFF00"/>
            </a:solidFill>
            <a:round/>
            <a:headEnd/>
            <a:tailEnd/>
          </a:ln>
          <a:extLst>
            <a:ext uri="{909E8E84-426E-40dd-AFC4-6F175D3DCCD1}">
              <a14:hiddenFill xmlns:a14="http://schemas.microsoft.com/office/drawing/2010/main">
                <a:noFill/>
              </a14:hiddenFill>
            </a:ext>
          </a:extLst>
        </p:spPr>
      </p:cxnSp>
      <p:cxnSp>
        <p:nvCxnSpPr>
          <p:cNvPr id="5148" name="Straight Connector 64"/>
          <p:cNvCxnSpPr>
            <a:cxnSpLocks noChangeShapeType="1"/>
          </p:cNvCxnSpPr>
          <p:nvPr/>
        </p:nvCxnSpPr>
        <p:spPr bwMode="auto">
          <a:xfrm rot="5400000">
            <a:off x="4283075" y="5165725"/>
            <a:ext cx="300038" cy="1588"/>
          </a:xfrm>
          <a:prstGeom prst="line">
            <a:avLst/>
          </a:prstGeom>
          <a:noFill/>
          <a:ln w="101600">
            <a:solidFill>
              <a:srgbClr val="0070C0"/>
            </a:solidFill>
            <a:round/>
            <a:headEnd/>
            <a:tailEnd/>
          </a:ln>
          <a:extLst>
            <a:ext uri="{909E8E84-426E-40dd-AFC4-6F175D3DCCD1}">
              <a14:hiddenFill xmlns:a14="http://schemas.microsoft.com/office/drawing/2010/main">
                <a:noFill/>
              </a14:hiddenFill>
            </a:ext>
          </a:extLst>
        </p:spPr>
      </p:cxnSp>
      <p:grpSp>
        <p:nvGrpSpPr>
          <p:cNvPr id="3" name="Group 74"/>
          <p:cNvGrpSpPr>
            <a:grpSpLocks/>
          </p:cNvGrpSpPr>
          <p:nvPr/>
        </p:nvGrpSpPr>
        <p:grpSpPr bwMode="auto">
          <a:xfrm>
            <a:off x="1109663" y="4887913"/>
            <a:ext cx="569912" cy="569912"/>
            <a:chOff x="1124262" y="5111646"/>
            <a:chExt cx="569626" cy="569626"/>
          </a:xfrm>
        </p:grpSpPr>
        <p:sp>
          <p:nvSpPr>
            <p:cNvPr id="71728" name="Oval 65"/>
            <p:cNvSpPr>
              <a:spLocks noChangeArrowheads="1"/>
            </p:cNvSpPr>
            <p:nvPr/>
          </p:nvSpPr>
          <p:spPr bwMode="auto">
            <a:xfrm>
              <a:off x="1124262" y="5111646"/>
              <a:ext cx="569626" cy="569626"/>
            </a:xfrm>
            <a:prstGeom prst="ellipse">
              <a:avLst/>
            </a:prstGeom>
            <a:solidFill>
              <a:srgbClr val="83A4C3"/>
            </a:solidFill>
            <a:ln w="9525">
              <a:solidFill>
                <a:schemeClr val="tx1"/>
              </a:solidFill>
              <a:round/>
              <a:headEnd/>
              <a:tailEnd/>
            </a:ln>
          </p:spPr>
          <p:txBody>
            <a:bodyPr anchor="ctr"/>
            <a:lstStyle/>
            <a:p>
              <a:pPr algn="ctr"/>
              <a:endParaRPr lang="en-GB" sz="5400"/>
            </a:p>
          </p:txBody>
        </p:sp>
        <p:cxnSp>
          <p:nvCxnSpPr>
            <p:cNvPr id="71729" name="Straight Connector 69"/>
            <p:cNvCxnSpPr>
              <a:cxnSpLocks noChangeShapeType="1"/>
            </p:cNvCxnSpPr>
            <p:nvPr/>
          </p:nvCxnSpPr>
          <p:spPr bwMode="auto">
            <a:xfrm>
              <a:off x="1214203" y="5395665"/>
              <a:ext cx="389744" cy="1588"/>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cxnSp>
      </p:grpSp>
      <p:grpSp>
        <p:nvGrpSpPr>
          <p:cNvPr id="4" name="Group 75"/>
          <p:cNvGrpSpPr>
            <a:grpSpLocks/>
          </p:cNvGrpSpPr>
          <p:nvPr/>
        </p:nvGrpSpPr>
        <p:grpSpPr bwMode="auto">
          <a:xfrm>
            <a:off x="7392988" y="4887913"/>
            <a:ext cx="569912" cy="569912"/>
            <a:chOff x="2670747" y="5084163"/>
            <a:chExt cx="569626" cy="569626"/>
          </a:xfrm>
        </p:grpSpPr>
        <p:sp>
          <p:nvSpPr>
            <p:cNvPr id="71724" name="Oval 66"/>
            <p:cNvSpPr>
              <a:spLocks noChangeArrowheads="1"/>
            </p:cNvSpPr>
            <p:nvPr/>
          </p:nvSpPr>
          <p:spPr bwMode="auto">
            <a:xfrm>
              <a:off x="2670747" y="5084163"/>
              <a:ext cx="569626" cy="569626"/>
            </a:xfrm>
            <a:prstGeom prst="ellipse">
              <a:avLst/>
            </a:prstGeom>
            <a:solidFill>
              <a:srgbClr val="83A4C3"/>
            </a:solidFill>
            <a:ln w="9525">
              <a:solidFill>
                <a:schemeClr val="tx1"/>
              </a:solidFill>
              <a:round/>
              <a:headEnd/>
              <a:tailEnd/>
            </a:ln>
          </p:spPr>
          <p:txBody>
            <a:bodyPr anchor="ctr"/>
            <a:lstStyle/>
            <a:p>
              <a:pPr algn="ctr"/>
              <a:endParaRPr lang="en-GB" sz="5400"/>
            </a:p>
          </p:txBody>
        </p:sp>
        <p:grpSp>
          <p:nvGrpSpPr>
            <p:cNvPr id="71725" name="Group 73"/>
            <p:cNvGrpSpPr>
              <a:grpSpLocks/>
            </p:cNvGrpSpPr>
            <p:nvPr/>
          </p:nvGrpSpPr>
          <p:grpSpPr bwMode="auto">
            <a:xfrm>
              <a:off x="2760688" y="5174104"/>
              <a:ext cx="389744" cy="389744"/>
              <a:chOff x="1696387" y="6001857"/>
              <a:chExt cx="389744" cy="389744"/>
            </a:xfrm>
          </p:grpSpPr>
          <p:cxnSp>
            <p:nvCxnSpPr>
              <p:cNvPr id="71726" name="Straight Connector 71"/>
              <p:cNvCxnSpPr>
                <a:cxnSpLocks noChangeShapeType="1"/>
              </p:cNvCxnSpPr>
              <p:nvPr/>
            </p:nvCxnSpPr>
            <p:spPr bwMode="auto">
              <a:xfrm>
                <a:off x="1696387" y="6195935"/>
                <a:ext cx="389744" cy="1588"/>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cxnSp>
          <p:cxnSp>
            <p:nvCxnSpPr>
              <p:cNvPr id="71727" name="Straight Connector 72"/>
              <p:cNvCxnSpPr>
                <a:cxnSpLocks noChangeShapeType="1"/>
              </p:cNvCxnSpPr>
              <p:nvPr/>
            </p:nvCxnSpPr>
            <p:spPr bwMode="auto">
              <a:xfrm rot="5400000">
                <a:off x="1696387" y="6195935"/>
                <a:ext cx="389744" cy="1588"/>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cxnSp>
        </p:grpSp>
      </p:grpSp>
      <p:sp>
        <p:nvSpPr>
          <p:cNvPr id="71709" name="TextBox 76"/>
          <p:cNvSpPr txBox="1">
            <a:spLocks noChangeArrowheads="1"/>
          </p:cNvSpPr>
          <p:nvPr/>
        </p:nvSpPr>
        <p:spPr bwMode="auto">
          <a:xfrm>
            <a:off x="1843088" y="2636838"/>
            <a:ext cx="14398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a:t>Prime</a:t>
            </a:r>
          </a:p>
        </p:txBody>
      </p:sp>
      <p:sp>
        <p:nvSpPr>
          <p:cNvPr id="71710" name="TextBox 77"/>
          <p:cNvSpPr txBox="1">
            <a:spLocks noChangeArrowheads="1"/>
          </p:cNvSpPr>
          <p:nvPr/>
        </p:nvSpPr>
        <p:spPr bwMode="auto">
          <a:xfrm>
            <a:off x="4132263" y="3048000"/>
            <a:ext cx="21748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a:t>Extend</a:t>
            </a:r>
          </a:p>
          <a:p>
            <a:r>
              <a:rPr lang="en-GB"/>
              <a:t>with </a:t>
            </a:r>
            <a:r>
              <a:rPr lang="en-GB" b="1">
                <a:solidFill>
                  <a:srgbClr val="FF0000"/>
                </a:solidFill>
              </a:rPr>
              <a:t>A</a:t>
            </a:r>
            <a:r>
              <a:rPr lang="en-GB" b="1"/>
              <a:t>,</a:t>
            </a:r>
            <a:r>
              <a:rPr lang="en-GB" b="1">
                <a:solidFill>
                  <a:srgbClr val="00B050"/>
                </a:solidFill>
              </a:rPr>
              <a:t>C</a:t>
            </a:r>
            <a:r>
              <a:rPr lang="en-GB" b="1"/>
              <a:t>,</a:t>
            </a:r>
            <a:r>
              <a:rPr lang="en-GB" b="1">
                <a:solidFill>
                  <a:srgbClr val="FFFF00"/>
                </a:solidFill>
              </a:rPr>
              <a:t>G</a:t>
            </a:r>
            <a:r>
              <a:rPr lang="en-GB" b="1"/>
              <a:t>,</a:t>
            </a:r>
            <a:r>
              <a:rPr lang="en-GB" b="1">
                <a:solidFill>
                  <a:srgbClr val="0070C0"/>
                </a:solidFill>
              </a:rPr>
              <a:t>T</a:t>
            </a:r>
            <a:r>
              <a:rPr lang="en-GB"/>
              <a:t> terminators</a:t>
            </a:r>
          </a:p>
        </p:txBody>
      </p:sp>
      <p:sp>
        <p:nvSpPr>
          <p:cNvPr id="5153" name="TextBox 78"/>
          <p:cNvSpPr txBox="1">
            <a:spLocks noChangeArrowheads="1"/>
          </p:cNvSpPr>
          <p:nvPr/>
        </p:nvSpPr>
        <p:spPr bwMode="auto">
          <a:xfrm>
            <a:off x="3543300" y="4540250"/>
            <a:ext cx="1679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a:solidFill>
                  <a:schemeClr val="tx1"/>
                </a:solidFill>
              </a:rPr>
              <a:t>AACGT . . .</a:t>
            </a:r>
          </a:p>
        </p:txBody>
      </p:sp>
      <p:cxnSp>
        <p:nvCxnSpPr>
          <p:cNvPr id="71712" name="Straight Connector 11"/>
          <p:cNvCxnSpPr>
            <a:cxnSpLocks noChangeShapeType="1"/>
          </p:cNvCxnSpPr>
          <p:nvPr/>
        </p:nvCxnSpPr>
        <p:spPr bwMode="auto">
          <a:xfrm>
            <a:off x="6464300" y="3495675"/>
            <a:ext cx="3556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1713" name="Straight Connector 11"/>
          <p:cNvCxnSpPr>
            <a:cxnSpLocks noChangeShapeType="1"/>
          </p:cNvCxnSpPr>
          <p:nvPr/>
        </p:nvCxnSpPr>
        <p:spPr bwMode="auto">
          <a:xfrm>
            <a:off x="6819900" y="3494088"/>
            <a:ext cx="595313" cy="3175"/>
          </a:xfrm>
          <a:prstGeom prst="line">
            <a:avLst/>
          </a:prstGeom>
          <a:noFill/>
          <a:ln w="57150">
            <a:solidFill>
              <a:srgbClr val="FFFF00"/>
            </a:solidFill>
            <a:round/>
            <a:headEnd/>
            <a:tailEnd/>
          </a:ln>
          <a:extLst>
            <a:ext uri="{909E8E84-426E-40dd-AFC4-6F175D3DCCD1}">
              <a14:hiddenFill xmlns:a14="http://schemas.microsoft.com/office/drawing/2010/main">
                <a:noFill/>
              </a14:hiddenFill>
            </a:ext>
          </a:extLst>
        </p:spPr>
      </p:cxnSp>
      <p:sp>
        <p:nvSpPr>
          <p:cNvPr id="71714" name="Oval 40"/>
          <p:cNvSpPr>
            <a:spLocks noChangeArrowheads="1"/>
          </p:cNvSpPr>
          <p:nvPr/>
        </p:nvSpPr>
        <p:spPr bwMode="auto">
          <a:xfrm>
            <a:off x="6345238" y="3429000"/>
            <a:ext cx="133350" cy="133350"/>
          </a:xfrm>
          <a:prstGeom prst="ellipse">
            <a:avLst/>
          </a:pr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50" name="Rectangle 49"/>
          <p:cNvSpPr>
            <a:spLocks noChangeArrowheads="1"/>
          </p:cNvSpPr>
          <p:nvPr/>
        </p:nvSpPr>
        <p:spPr bwMode="auto">
          <a:xfrm>
            <a:off x="6570663" y="4706938"/>
            <a:ext cx="168275" cy="858837"/>
          </a:xfrm>
          <a:prstGeom prst="rect">
            <a:avLst/>
          </a:prstGeom>
          <a:solidFill>
            <a:srgbClr val="C0F010"/>
          </a:solidFill>
          <a:ln w="9525">
            <a:solidFill>
              <a:schemeClr val="tx1"/>
            </a:solidFill>
            <a:round/>
            <a:headEnd/>
            <a:tailEnd/>
          </a:ln>
        </p:spPr>
        <p:txBody>
          <a:bodyPr/>
          <a:lstStyle/>
          <a:p>
            <a:endParaRPr lang="en-GB"/>
          </a:p>
        </p:txBody>
      </p:sp>
      <p:grpSp>
        <p:nvGrpSpPr>
          <p:cNvPr id="6" name="Group 61"/>
          <p:cNvGrpSpPr>
            <a:grpSpLocks/>
          </p:cNvGrpSpPr>
          <p:nvPr/>
        </p:nvGrpSpPr>
        <p:grpSpPr bwMode="auto">
          <a:xfrm>
            <a:off x="6330950" y="4413250"/>
            <a:ext cx="660400" cy="303213"/>
            <a:chOff x="6304845" y="4413956"/>
            <a:chExt cx="660400" cy="301977"/>
          </a:xfrm>
        </p:grpSpPr>
        <p:cxnSp>
          <p:nvCxnSpPr>
            <p:cNvPr id="71721" name="Straight Connector 55"/>
            <p:cNvCxnSpPr>
              <a:cxnSpLocks noChangeShapeType="1"/>
            </p:cNvCxnSpPr>
            <p:nvPr/>
          </p:nvCxnSpPr>
          <p:spPr bwMode="auto">
            <a:xfrm rot="5400000">
              <a:off x="6795912" y="4546600"/>
              <a:ext cx="169333" cy="169333"/>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cxnSp>
        <p:cxnSp>
          <p:nvCxnSpPr>
            <p:cNvPr id="71722" name="Straight Connector 56"/>
            <p:cNvCxnSpPr>
              <a:cxnSpLocks noChangeShapeType="1"/>
            </p:cNvCxnSpPr>
            <p:nvPr/>
          </p:nvCxnSpPr>
          <p:spPr bwMode="auto">
            <a:xfrm rot="16200000" flipH="1">
              <a:off x="6304845" y="4546600"/>
              <a:ext cx="169333" cy="169333"/>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cxnSp>
        <p:cxnSp>
          <p:nvCxnSpPr>
            <p:cNvPr id="71723" name="Straight Connector 60"/>
            <p:cNvCxnSpPr>
              <a:cxnSpLocks noChangeShapeType="1"/>
            </p:cNvCxnSpPr>
            <p:nvPr/>
          </p:nvCxnSpPr>
          <p:spPr bwMode="auto">
            <a:xfrm rot="5400000">
              <a:off x="6530623" y="4521200"/>
              <a:ext cx="214488" cy="0"/>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cxnSp>
      </p:grpSp>
      <p:grpSp>
        <p:nvGrpSpPr>
          <p:cNvPr id="7" name="Group 62"/>
          <p:cNvGrpSpPr>
            <a:grpSpLocks/>
          </p:cNvGrpSpPr>
          <p:nvPr/>
        </p:nvGrpSpPr>
        <p:grpSpPr bwMode="auto">
          <a:xfrm flipV="1">
            <a:off x="6330950" y="5559425"/>
            <a:ext cx="660400" cy="301625"/>
            <a:chOff x="6304845" y="4413956"/>
            <a:chExt cx="660400" cy="301977"/>
          </a:xfrm>
        </p:grpSpPr>
        <p:cxnSp>
          <p:nvCxnSpPr>
            <p:cNvPr id="71718" name="Straight Connector 63"/>
            <p:cNvCxnSpPr>
              <a:cxnSpLocks noChangeShapeType="1"/>
            </p:cNvCxnSpPr>
            <p:nvPr/>
          </p:nvCxnSpPr>
          <p:spPr bwMode="auto">
            <a:xfrm rot="5400000">
              <a:off x="6795912" y="4546600"/>
              <a:ext cx="169333" cy="169333"/>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cxnSp>
        <p:cxnSp>
          <p:nvCxnSpPr>
            <p:cNvPr id="71719" name="Straight Connector 64"/>
            <p:cNvCxnSpPr>
              <a:cxnSpLocks noChangeShapeType="1"/>
            </p:cNvCxnSpPr>
            <p:nvPr/>
          </p:nvCxnSpPr>
          <p:spPr bwMode="auto">
            <a:xfrm rot="16200000" flipH="1">
              <a:off x="6304845" y="4546600"/>
              <a:ext cx="169333" cy="169333"/>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cxnSp>
        <p:cxnSp>
          <p:nvCxnSpPr>
            <p:cNvPr id="71720" name="Straight Connector 65"/>
            <p:cNvCxnSpPr>
              <a:cxnSpLocks noChangeShapeType="1"/>
            </p:cNvCxnSpPr>
            <p:nvPr/>
          </p:nvCxnSpPr>
          <p:spPr bwMode="auto">
            <a:xfrm rot="5400000">
              <a:off x="6530623" y="4521200"/>
              <a:ext cx="214488" cy="0"/>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61105246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0" grpId="0"/>
      <p:bldP spid="5141" grpId="0" animBg="1"/>
      <p:bldP spid="5153" grpId="0"/>
      <p:bldP spid="5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p:nvPr>
        </p:nvSpPr>
        <p:spPr/>
        <p:txBody>
          <a:bodyPr/>
          <a:lstStyle/>
          <a:p>
            <a:r>
              <a:rPr lang="en-GB">
                <a:latin typeface="Georgia" charset="0"/>
              </a:rPr>
              <a:t>Sequencing by Synthesis</a:t>
            </a:r>
          </a:p>
        </p:txBody>
      </p:sp>
      <p:cxnSp>
        <p:nvCxnSpPr>
          <p:cNvPr id="72706" name="Straight Connector 11"/>
          <p:cNvCxnSpPr>
            <a:cxnSpLocks noChangeShapeType="1"/>
          </p:cNvCxnSpPr>
          <p:nvPr/>
        </p:nvCxnSpPr>
        <p:spPr bwMode="auto">
          <a:xfrm>
            <a:off x="1938338" y="1728788"/>
            <a:ext cx="2166937"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2707" name="Straight Connector 11"/>
          <p:cNvCxnSpPr>
            <a:cxnSpLocks noChangeShapeType="1"/>
          </p:cNvCxnSpPr>
          <p:nvPr/>
        </p:nvCxnSpPr>
        <p:spPr bwMode="auto">
          <a:xfrm>
            <a:off x="4090988" y="1728788"/>
            <a:ext cx="595312" cy="1588"/>
          </a:xfrm>
          <a:prstGeom prst="line">
            <a:avLst/>
          </a:prstGeom>
          <a:noFill/>
          <a:ln w="57150">
            <a:solidFill>
              <a:srgbClr val="FFFF00"/>
            </a:solidFill>
            <a:round/>
            <a:headEnd/>
            <a:tailEnd/>
          </a:ln>
          <a:extLst>
            <a:ext uri="{909E8E84-426E-40dd-AFC4-6F175D3DCCD1}">
              <a14:hiddenFill xmlns:a14="http://schemas.microsoft.com/office/drawing/2010/main">
                <a:noFill/>
              </a14:hiddenFill>
            </a:ext>
          </a:extLst>
        </p:spPr>
      </p:cxnSp>
      <p:cxnSp>
        <p:nvCxnSpPr>
          <p:cNvPr id="72708" name="Straight Connector 11"/>
          <p:cNvCxnSpPr>
            <a:cxnSpLocks noChangeShapeType="1"/>
          </p:cNvCxnSpPr>
          <p:nvPr/>
        </p:nvCxnSpPr>
        <p:spPr bwMode="auto">
          <a:xfrm>
            <a:off x="4094163" y="2008188"/>
            <a:ext cx="595312" cy="1588"/>
          </a:xfrm>
          <a:prstGeom prst="line">
            <a:avLst/>
          </a:prstGeom>
          <a:noFill/>
          <a:ln w="57150">
            <a:solidFill>
              <a:srgbClr val="FFFF00"/>
            </a:solidFill>
            <a:round/>
            <a:headEnd/>
            <a:tailEnd/>
          </a:ln>
          <a:extLst>
            <a:ext uri="{909E8E84-426E-40dd-AFC4-6F175D3DCCD1}">
              <a14:hiddenFill xmlns:a14="http://schemas.microsoft.com/office/drawing/2010/main">
                <a:noFill/>
              </a14:hiddenFill>
            </a:ext>
          </a:extLst>
        </p:spPr>
      </p:cxnSp>
      <p:sp>
        <p:nvSpPr>
          <p:cNvPr id="72709" name="Oval 7"/>
          <p:cNvSpPr>
            <a:spLocks noChangeArrowheads="1"/>
          </p:cNvSpPr>
          <p:nvPr/>
        </p:nvSpPr>
        <p:spPr bwMode="auto">
          <a:xfrm>
            <a:off x="3986213" y="1944688"/>
            <a:ext cx="133350" cy="133350"/>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cxnSp>
        <p:nvCxnSpPr>
          <p:cNvPr id="6151" name="Straight Arrow Connector 17"/>
          <p:cNvCxnSpPr>
            <a:cxnSpLocks noChangeShapeType="1"/>
          </p:cNvCxnSpPr>
          <p:nvPr/>
        </p:nvCxnSpPr>
        <p:spPr bwMode="auto">
          <a:xfrm rot="5400000">
            <a:off x="3297237" y="2219326"/>
            <a:ext cx="512763" cy="1588"/>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cxnSp>
      <p:sp>
        <p:nvSpPr>
          <p:cNvPr id="6152" name="TextBox 18"/>
          <p:cNvSpPr txBox="1">
            <a:spLocks noChangeArrowheads="1"/>
          </p:cNvSpPr>
          <p:nvPr/>
        </p:nvSpPr>
        <p:spPr bwMode="auto">
          <a:xfrm>
            <a:off x="4727575" y="2582863"/>
            <a:ext cx="14620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3600"/>
              <a:t>Image</a:t>
            </a:r>
          </a:p>
        </p:txBody>
      </p:sp>
      <p:pic>
        <p:nvPicPr>
          <p:cNvPr id="6153" name="Picture 2" descr="http://tbn0.google.com/images?q=tbn:rZnsJJf_jKNb4M:http://www.seven-ecstasy.co.uk/assets/images/camer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2113" y="2555876"/>
            <a:ext cx="1230312" cy="108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154" name="Straight Connector 11"/>
          <p:cNvCxnSpPr>
            <a:cxnSpLocks noChangeShapeType="1"/>
          </p:cNvCxnSpPr>
          <p:nvPr/>
        </p:nvCxnSpPr>
        <p:spPr bwMode="auto">
          <a:xfrm>
            <a:off x="1919288" y="4365626"/>
            <a:ext cx="2166937"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6155" name="Straight Connector 11"/>
          <p:cNvCxnSpPr>
            <a:cxnSpLocks noChangeShapeType="1"/>
          </p:cNvCxnSpPr>
          <p:nvPr/>
        </p:nvCxnSpPr>
        <p:spPr bwMode="auto">
          <a:xfrm>
            <a:off x="4071938" y="4365626"/>
            <a:ext cx="595312" cy="1587"/>
          </a:xfrm>
          <a:prstGeom prst="line">
            <a:avLst/>
          </a:prstGeom>
          <a:noFill/>
          <a:ln w="57150">
            <a:solidFill>
              <a:srgbClr val="FFFF00"/>
            </a:solidFill>
            <a:round/>
            <a:headEnd/>
            <a:tailEnd/>
          </a:ln>
          <a:extLst>
            <a:ext uri="{909E8E84-426E-40dd-AFC4-6F175D3DCCD1}">
              <a14:hiddenFill xmlns:a14="http://schemas.microsoft.com/office/drawing/2010/main">
                <a:noFill/>
              </a14:hiddenFill>
            </a:ext>
          </a:extLst>
        </p:spPr>
      </p:cxnSp>
      <p:cxnSp>
        <p:nvCxnSpPr>
          <p:cNvPr id="6156" name="Straight Connector 11"/>
          <p:cNvCxnSpPr>
            <a:cxnSpLocks noChangeShapeType="1"/>
          </p:cNvCxnSpPr>
          <p:nvPr/>
        </p:nvCxnSpPr>
        <p:spPr bwMode="auto">
          <a:xfrm>
            <a:off x="4075113" y="4645026"/>
            <a:ext cx="595312" cy="1587"/>
          </a:xfrm>
          <a:prstGeom prst="line">
            <a:avLst/>
          </a:prstGeom>
          <a:noFill/>
          <a:ln w="57150">
            <a:solidFill>
              <a:srgbClr val="FFFF00"/>
            </a:solidFill>
            <a:round/>
            <a:headEnd/>
            <a:tailEnd/>
          </a:ln>
          <a:extLst>
            <a:ext uri="{909E8E84-426E-40dd-AFC4-6F175D3DCCD1}">
              <a14:hiddenFill xmlns:a14="http://schemas.microsoft.com/office/drawing/2010/main">
                <a:noFill/>
              </a14:hiddenFill>
            </a:ext>
          </a:extLst>
        </p:spPr>
      </p:cxnSp>
      <p:sp>
        <p:nvSpPr>
          <p:cNvPr id="72716" name="TextBox 24"/>
          <p:cNvSpPr txBox="1">
            <a:spLocks noChangeArrowheads="1"/>
          </p:cNvSpPr>
          <p:nvPr/>
        </p:nvSpPr>
        <p:spPr bwMode="auto">
          <a:xfrm>
            <a:off x="4727575" y="1489076"/>
            <a:ext cx="35655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3600"/>
              <a:t>Extend by 1 base</a:t>
            </a:r>
          </a:p>
        </p:txBody>
      </p:sp>
      <p:sp>
        <p:nvSpPr>
          <p:cNvPr id="6158" name="TextBox 25"/>
          <p:cNvSpPr txBox="1">
            <a:spLocks noChangeArrowheads="1"/>
          </p:cNvSpPr>
          <p:nvPr/>
        </p:nvSpPr>
        <p:spPr bwMode="auto">
          <a:xfrm>
            <a:off x="4727575" y="4100513"/>
            <a:ext cx="43370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3600"/>
              <a:t>Reverse termination</a:t>
            </a:r>
          </a:p>
        </p:txBody>
      </p:sp>
      <p:sp>
        <p:nvSpPr>
          <p:cNvPr id="6159" name="TextBox 26"/>
          <p:cNvSpPr txBox="1">
            <a:spLocks noChangeArrowheads="1"/>
          </p:cNvSpPr>
          <p:nvPr/>
        </p:nvSpPr>
        <p:spPr bwMode="auto">
          <a:xfrm>
            <a:off x="4727575" y="5254626"/>
            <a:ext cx="16097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ctr"/>
            <a:r>
              <a:rPr lang="en-GB" sz="3600"/>
              <a:t>Repeat</a:t>
            </a:r>
          </a:p>
        </p:txBody>
      </p:sp>
      <p:cxnSp>
        <p:nvCxnSpPr>
          <p:cNvPr id="6160" name="Straight Connector 11"/>
          <p:cNvCxnSpPr>
            <a:cxnSpLocks noChangeShapeType="1"/>
          </p:cNvCxnSpPr>
          <p:nvPr/>
        </p:nvCxnSpPr>
        <p:spPr bwMode="auto">
          <a:xfrm>
            <a:off x="1922463" y="5540376"/>
            <a:ext cx="2166937"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6161" name="Straight Connector 11"/>
          <p:cNvCxnSpPr>
            <a:cxnSpLocks noChangeShapeType="1"/>
          </p:cNvCxnSpPr>
          <p:nvPr/>
        </p:nvCxnSpPr>
        <p:spPr bwMode="auto">
          <a:xfrm>
            <a:off x="4075113" y="5540376"/>
            <a:ext cx="595312" cy="1587"/>
          </a:xfrm>
          <a:prstGeom prst="line">
            <a:avLst/>
          </a:prstGeom>
          <a:noFill/>
          <a:ln w="57150">
            <a:solidFill>
              <a:srgbClr val="FFFF00"/>
            </a:solidFill>
            <a:round/>
            <a:headEnd/>
            <a:tailEnd/>
          </a:ln>
          <a:extLst>
            <a:ext uri="{909E8E84-426E-40dd-AFC4-6F175D3DCCD1}">
              <a14:hiddenFill xmlns:a14="http://schemas.microsoft.com/office/drawing/2010/main">
                <a:noFill/>
              </a14:hiddenFill>
            </a:ext>
          </a:extLst>
        </p:spPr>
      </p:cxnSp>
      <p:cxnSp>
        <p:nvCxnSpPr>
          <p:cNvPr id="6162" name="Straight Connector 11"/>
          <p:cNvCxnSpPr>
            <a:cxnSpLocks noChangeShapeType="1"/>
          </p:cNvCxnSpPr>
          <p:nvPr/>
        </p:nvCxnSpPr>
        <p:spPr bwMode="auto">
          <a:xfrm>
            <a:off x="3516313" y="5821363"/>
            <a:ext cx="1157287" cy="1588"/>
          </a:xfrm>
          <a:prstGeom prst="line">
            <a:avLst/>
          </a:prstGeom>
          <a:noFill/>
          <a:ln w="57150">
            <a:solidFill>
              <a:srgbClr val="FFFF00"/>
            </a:solidFill>
            <a:round/>
            <a:headEnd/>
            <a:tailEnd/>
          </a:ln>
          <a:extLst>
            <a:ext uri="{909E8E84-426E-40dd-AFC4-6F175D3DCCD1}">
              <a14:hiddenFill xmlns:a14="http://schemas.microsoft.com/office/drawing/2010/main">
                <a:noFill/>
              </a14:hiddenFill>
            </a:ext>
          </a:extLst>
        </p:spPr>
      </p:cxnSp>
      <p:sp>
        <p:nvSpPr>
          <p:cNvPr id="6163" name="Oval 31"/>
          <p:cNvSpPr>
            <a:spLocks noChangeArrowheads="1"/>
          </p:cNvSpPr>
          <p:nvPr/>
        </p:nvSpPr>
        <p:spPr bwMode="auto">
          <a:xfrm>
            <a:off x="3436938" y="5754688"/>
            <a:ext cx="133350" cy="133350"/>
          </a:xfrm>
          <a:prstGeom prst="ellipse">
            <a:avLst/>
          </a:pr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cxnSp>
        <p:nvCxnSpPr>
          <p:cNvPr id="6164" name="Straight Arrow Connector 33"/>
          <p:cNvCxnSpPr>
            <a:cxnSpLocks noChangeShapeType="1"/>
          </p:cNvCxnSpPr>
          <p:nvPr/>
        </p:nvCxnSpPr>
        <p:spPr bwMode="auto">
          <a:xfrm rot="5400000">
            <a:off x="3298031" y="3960020"/>
            <a:ext cx="511175" cy="1588"/>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6165" name="Straight Arrow Connector 34"/>
          <p:cNvCxnSpPr>
            <a:cxnSpLocks noChangeShapeType="1"/>
          </p:cNvCxnSpPr>
          <p:nvPr/>
        </p:nvCxnSpPr>
        <p:spPr bwMode="auto">
          <a:xfrm rot="5400000">
            <a:off x="3298031" y="5042695"/>
            <a:ext cx="511175" cy="1588"/>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9844592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5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1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5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616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15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15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156"/>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615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16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15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16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16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16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1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2" grpId="0"/>
      <p:bldP spid="6158" grpId="0"/>
      <p:bldP spid="6158" grpId="1"/>
      <p:bldP spid="6159" grpId="0"/>
      <p:bldP spid="616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p:txBody>
          <a:bodyPr/>
          <a:lstStyle/>
          <a:p>
            <a:r>
              <a:rPr lang="en-GB">
                <a:latin typeface="Georgia" charset="0"/>
              </a:rPr>
              <a:t>Capillary Reactions</a:t>
            </a:r>
          </a:p>
        </p:txBody>
      </p:sp>
      <p:pic>
        <p:nvPicPr>
          <p:cNvPr id="73730" name="Picture 18" descr="http://tbn0.google.com/images?q=tbn:uzoYmfsRbgU3tM:http://www.daigger.com/assets/product_images/4251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8188" y="1955800"/>
            <a:ext cx="1166812" cy="153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1" name="TextBox 4"/>
          <p:cNvSpPr txBox="1">
            <a:spLocks noChangeArrowheads="1"/>
          </p:cNvSpPr>
          <p:nvPr/>
        </p:nvSpPr>
        <p:spPr bwMode="auto">
          <a:xfrm>
            <a:off x="1330325" y="3678238"/>
            <a:ext cx="2528888"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4000"/>
              <a:t>1 tube</a:t>
            </a:r>
            <a:endParaRPr lang="en-GB" sz="4000" b="1"/>
          </a:p>
          <a:p>
            <a:r>
              <a:rPr lang="en-GB" sz="4000">
                <a:solidFill>
                  <a:srgbClr val="8D0017"/>
                </a:solidFill>
              </a:rPr>
              <a:t>1 template</a:t>
            </a:r>
          </a:p>
        </p:txBody>
      </p:sp>
      <p:sp>
        <p:nvSpPr>
          <p:cNvPr id="6" name="TextBox 4"/>
          <p:cNvSpPr txBox="1">
            <a:spLocks noChangeArrowheads="1"/>
          </p:cNvSpPr>
          <p:nvPr/>
        </p:nvSpPr>
        <p:spPr bwMode="auto">
          <a:xfrm>
            <a:off x="5307013" y="3678238"/>
            <a:ext cx="2708275"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4000"/>
              <a:t>1 capillary</a:t>
            </a:r>
          </a:p>
          <a:p>
            <a:r>
              <a:rPr lang="en-GB" sz="4000">
                <a:solidFill>
                  <a:srgbClr val="8D0017"/>
                </a:solidFill>
              </a:rPr>
              <a:t>1000 bases</a:t>
            </a:r>
          </a:p>
        </p:txBody>
      </p:sp>
      <p:cxnSp>
        <p:nvCxnSpPr>
          <p:cNvPr id="9" name="Straight Arrow Connector 8"/>
          <p:cNvCxnSpPr>
            <a:cxnSpLocks noChangeShapeType="1"/>
          </p:cNvCxnSpPr>
          <p:nvPr/>
        </p:nvCxnSpPr>
        <p:spPr bwMode="auto">
          <a:xfrm>
            <a:off x="3994150" y="4319588"/>
            <a:ext cx="787400" cy="1587"/>
          </a:xfrm>
          <a:prstGeom prst="straightConnector1">
            <a:avLst/>
          </a:prstGeom>
          <a:noFill/>
          <a:ln w="76200">
            <a:solidFill>
              <a:srgbClr val="FF0000"/>
            </a:solidFill>
            <a:round/>
            <a:headEnd/>
            <a:tailEnd type="arrow" w="med" len="med"/>
          </a:ln>
          <a:extLst>
            <a:ext uri="{909E8E84-426E-40dd-AFC4-6F175D3DCCD1}">
              <a14:hiddenFill xmlns:a14="http://schemas.microsoft.com/office/drawing/2010/main">
                <a:noFill/>
              </a14:hiddenFill>
            </a:ext>
          </a:extLst>
        </p:spPr>
      </p:cxnSp>
      <p:grpSp>
        <p:nvGrpSpPr>
          <p:cNvPr id="2" name="Group 20"/>
          <p:cNvGrpSpPr>
            <a:grpSpLocks/>
          </p:cNvGrpSpPr>
          <p:nvPr/>
        </p:nvGrpSpPr>
        <p:grpSpPr bwMode="auto">
          <a:xfrm>
            <a:off x="5046663" y="2800350"/>
            <a:ext cx="3414712" cy="439738"/>
            <a:chOff x="5046663" y="2800350"/>
            <a:chExt cx="3414712" cy="439738"/>
          </a:xfrm>
        </p:grpSpPr>
        <p:sp>
          <p:nvSpPr>
            <p:cNvPr id="73735" name="Rectangle 45"/>
            <p:cNvSpPr>
              <a:spLocks noChangeArrowheads="1"/>
            </p:cNvSpPr>
            <p:nvPr/>
          </p:nvSpPr>
          <p:spPr bwMode="auto">
            <a:xfrm>
              <a:off x="5046663" y="2800350"/>
              <a:ext cx="3411604" cy="439738"/>
            </a:xfrm>
            <a:prstGeom prst="rect">
              <a:avLst/>
            </a:prstGeom>
            <a:solidFill>
              <a:schemeClr val="accent1"/>
            </a:solidFill>
            <a:ln w="9525">
              <a:solidFill>
                <a:schemeClr val="tx1"/>
              </a:solidFill>
              <a:round/>
              <a:headEnd/>
              <a:tailEnd/>
            </a:ln>
          </p:spPr>
          <p:txBody>
            <a:bodyPr/>
            <a:lstStyle/>
            <a:p>
              <a:endParaRPr lang="en-GB"/>
            </a:p>
          </p:txBody>
        </p:sp>
        <p:cxnSp>
          <p:nvCxnSpPr>
            <p:cNvPr id="73736" name="Straight Connector 47"/>
            <p:cNvCxnSpPr>
              <a:cxnSpLocks noChangeShapeType="1"/>
            </p:cNvCxnSpPr>
            <p:nvPr/>
          </p:nvCxnSpPr>
          <p:spPr bwMode="auto">
            <a:xfrm>
              <a:off x="5046663" y="2832379"/>
              <a:ext cx="3411604" cy="1719"/>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73737" name="Straight Connector 48"/>
            <p:cNvCxnSpPr>
              <a:cxnSpLocks noChangeShapeType="1"/>
            </p:cNvCxnSpPr>
            <p:nvPr/>
          </p:nvCxnSpPr>
          <p:spPr bwMode="auto">
            <a:xfrm>
              <a:off x="5046663" y="3212301"/>
              <a:ext cx="3414712" cy="1718"/>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73738" name="Straight Connector 55"/>
            <p:cNvCxnSpPr>
              <a:cxnSpLocks noChangeShapeType="1"/>
            </p:cNvCxnSpPr>
            <p:nvPr/>
          </p:nvCxnSpPr>
          <p:spPr bwMode="auto">
            <a:xfrm rot="5400000">
              <a:off x="6007398" y="3021671"/>
              <a:ext cx="324651" cy="1037"/>
            </a:xfrm>
            <a:prstGeom prst="line">
              <a:avLst/>
            </a:prstGeom>
            <a:noFill/>
            <a:ln w="101600">
              <a:solidFill>
                <a:srgbClr val="FF0000"/>
              </a:solidFill>
              <a:round/>
              <a:headEnd/>
              <a:tailEnd/>
            </a:ln>
            <a:extLst>
              <a:ext uri="{909E8E84-426E-40dd-AFC4-6F175D3DCCD1}">
                <a14:hiddenFill xmlns:a14="http://schemas.microsoft.com/office/drawing/2010/main">
                  <a:noFill/>
                </a14:hiddenFill>
              </a:ext>
            </a:extLst>
          </p:spPr>
        </p:cxnSp>
        <p:cxnSp>
          <p:nvCxnSpPr>
            <p:cNvPr id="73739" name="Straight Connector 61"/>
            <p:cNvCxnSpPr>
              <a:cxnSpLocks noChangeShapeType="1"/>
            </p:cNvCxnSpPr>
            <p:nvPr/>
          </p:nvCxnSpPr>
          <p:spPr bwMode="auto">
            <a:xfrm rot="5400000">
              <a:off x="6159226" y="3021671"/>
              <a:ext cx="324651" cy="1037"/>
            </a:xfrm>
            <a:prstGeom prst="line">
              <a:avLst/>
            </a:prstGeom>
            <a:noFill/>
            <a:ln w="101600">
              <a:solidFill>
                <a:srgbClr val="FF0000"/>
              </a:solidFill>
              <a:round/>
              <a:headEnd/>
              <a:tailEnd/>
            </a:ln>
            <a:extLst>
              <a:ext uri="{909E8E84-426E-40dd-AFC4-6F175D3DCCD1}">
                <a14:hiddenFill xmlns:a14="http://schemas.microsoft.com/office/drawing/2010/main">
                  <a:noFill/>
                </a14:hiddenFill>
              </a:ext>
            </a:extLst>
          </p:spPr>
        </p:cxnSp>
        <p:cxnSp>
          <p:nvCxnSpPr>
            <p:cNvPr id="73740" name="Straight Connector 62"/>
            <p:cNvCxnSpPr>
              <a:cxnSpLocks noChangeShapeType="1"/>
            </p:cNvCxnSpPr>
            <p:nvPr/>
          </p:nvCxnSpPr>
          <p:spPr bwMode="auto">
            <a:xfrm rot="5400000">
              <a:off x="6311055" y="3021671"/>
              <a:ext cx="324651" cy="1037"/>
            </a:xfrm>
            <a:prstGeom prst="line">
              <a:avLst/>
            </a:prstGeom>
            <a:noFill/>
            <a:ln w="101600">
              <a:solidFill>
                <a:srgbClr val="00B050"/>
              </a:solidFill>
              <a:round/>
              <a:headEnd/>
              <a:tailEnd/>
            </a:ln>
            <a:extLst>
              <a:ext uri="{909E8E84-426E-40dd-AFC4-6F175D3DCCD1}">
                <a14:hiddenFill xmlns:a14="http://schemas.microsoft.com/office/drawing/2010/main">
                  <a:noFill/>
                </a14:hiddenFill>
              </a:ext>
            </a:extLst>
          </p:spPr>
        </p:cxnSp>
        <p:cxnSp>
          <p:nvCxnSpPr>
            <p:cNvPr id="73741" name="Straight Connector 63"/>
            <p:cNvCxnSpPr>
              <a:cxnSpLocks noChangeShapeType="1"/>
            </p:cNvCxnSpPr>
            <p:nvPr/>
          </p:nvCxnSpPr>
          <p:spPr bwMode="auto">
            <a:xfrm rot="5400000">
              <a:off x="6462884" y="3021671"/>
              <a:ext cx="324651" cy="1037"/>
            </a:xfrm>
            <a:prstGeom prst="line">
              <a:avLst/>
            </a:prstGeom>
            <a:noFill/>
            <a:ln w="101600">
              <a:solidFill>
                <a:srgbClr val="FFFF00"/>
              </a:solidFill>
              <a:round/>
              <a:headEnd/>
              <a:tailEnd/>
            </a:ln>
            <a:extLst>
              <a:ext uri="{909E8E84-426E-40dd-AFC4-6F175D3DCCD1}">
                <a14:hiddenFill xmlns:a14="http://schemas.microsoft.com/office/drawing/2010/main">
                  <a:noFill/>
                </a14:hiddenFill>
              </a:ext>
            </a:extLst>
          </p:spPr>
        </p:cxnSp>
        <p:cxnSp>
          <p:nvCxnSpPr>
            <p:cNvPr id="73742" name="Straight Connector 64"/>
            <p:cNvCxnSpPr>
              <a:cxnSpLocks noChangeShapeType="1"/>
            </p:cNvCxnSpPr>
            <p:nvPr/>
          </p:nvCxnSpPr>
          <p:spPr bwMode="auto">
            <a:xfrm rot="5400000">
              <a:off x="6612332" y="3021671"/>
              <a:ext cx="324651" cy="1037"/>
            </a:xfrm>
            <a:prstGeom prst="line">
              <a:avLst/>
            </a:prstGeom>
            <a:noFill/>
            <a:ln w="101600">
              <a:solidFill>
                <a:srgbClr val="0070C0"/>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44873005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p:txBody>
          <a:bodyPr/>
          <a:lstStyle/>
          <a:p>
            <a:r>
              <a:rPr lang="en-GB">
                <a:latin typeface="Georgia" charset="0"/>
              </a:rPr>
              <a:t>Next-Generation Reactions</a:t>
            </a:r>
          </a:p>
        </p:txBody>
      </p:sp>
      <p:sp>
        <p:nvSpPr>
          <p:cNvPr id="74754" name="TextBox 4"/>
          <p:cNvSpPr txBox="1">
            <a:spLocks noChangeArrowheads="1"/>
          </p:cNvSpPr>
          <p:nvPr/>
        </p:nvSpPr>
        <p:spPr bwMode="auto">
          <a:xfrm>
            <a:off x="1330325" y="3678238"/>
            <a:ext cx="2528888"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4000"/>
              <a:t>1 feature</a:t>
            </a:r>
          </a:p>
          <a:p>
            <a:r>
              <a:rPr lang="en-GB" sz="4000">
                <a:solidFill>
                  <a:srgbClr val="8D0017"/>
                </a:solidFill>
              </a:rPr>
              <a:t>1 template</a:t>
            </a:r>
          </a:p>
        </p:txBody>
      </p:sp>
      <p:sp>
        <p:nvSpPr>
          <p:cNvPr id="6" name="TextBox 4"/>
          <p:cNvSpPr txBox="1">
            <a:spLocks noChangeArrowheads="1"/>
          </p:cNvSpPr>
          <p:nvPr/>
        </p:nvSpPr>
        <p:spPr bwMode="auto">
          <a:xfrm>
            <a:off x="5348288" y="3649663"/>
            <a:ext cx="2351087"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4000"/>
              <a:t>1 chip</a:t>
            </a:r>
          </a:p>
          <a:p>
            <a:r>
              <a:rPr lang="en-GB" sz="4000">
                <a:solidFill>
                  <a:srgbClr val="8D0017"/>
                </a:solidFill>
              </a:rPr>
              <a:t>gigabases</a:t>
            </a:r>
          </a:p>
        </p:txBody>
      </p:sp>
      <p:cxnSp>
        <p:nvCxnSpPr>
          <p:cNvPr id="9" name="Straight Arrow Connector 8"/>
          <p:cNvCxnSpPr>
            <a:cxnSpLocks noChangeShapeType="1"/>
          </p:cNvCxnSpPr>
          <p:nvPr/>
        </p:nvCxnSpPr>
        <p:spPr bwMode="auto">
          <a:xfrm>
            <a:off x="3994150" y="4319588"/>
            <a:ext cx="787400" cy="1587"/>
          </a:xfrm>
          <a:prstGeom prst="straightConnector1">
            <a:avLst/>
          </a:prstGeom>
          <a:noFill/>
          <a:ln w="76200">
            <a:solidFill>
              <a:srgbClr val="FF0000"/>
            </a:solidFill>
            <a:round/>
            <a:headEnd/>
            <a:tailEnd type="arrow" w="med" len="med"/>
          </a:ln>
          <a:extLst>
            <a:ext uri="{909E8E84-426E-40dd-AFC4-6F175D3DCCD1}">
              <a14:hiddenFill xmlns:a14="http://schemas.microsoft.com/office/drawing/2010/main">
                <a:noFill/>
              </a14:hiddenFill>
            </a:ext>
          </a:extLst>
        </p:spPr>
      </p:cxnSp>
      <p:sp>
        <p:nvSpPr>
          <p:cNvPr id="18" name="AutoShape 25"/>
          <p:cNvSpPr>
            <a:spLocks noChangeArrowheads="1"/>
          </p:cNvSpPr>
          <p:nvPr/>
        </p:nvSpPr>
        <p:spPr bwMode="auto">
          <a:xfrm>
            <a:off x="5133975" y="2817813"/>
            <a:ext cx="2741613" cy="398462"/>
          </a:xfrm>
          <a:prstGeom prst="cube">
            <a:avLst>
              <a:gd name="adj" fmla="val 70833"/>
            </a:avLst>
          </a:prstGeom>
          <a:solidFill>
            <a:schemeClr val="accent1"/>
          </a:solidFill>
          <a:ln w="12700">
            <a:solidFill>
              <a:schemeClr val="tx1"/>
            </a:solidFill>
            <a:miter lim="800000"/>
            <a:headEnd type="none" w="sm" len="sm"/>
            <a:tailEnd type="none" w="sm" len="sm"/>
          </a:ln>
        </p:spPr>
        <p:txBody>
          <a:bodyPr wrap="none" anchor="ctr"/>
          <a:lstStyle/>
          <a:p>
            <a:endParaRPr lang="en-GB"/>
          </a:p>
        </p:txBody>
      </p:sp>
      <p:grpSp>
        <p:nvGrpSpPr>
          <p:cNvPr id="74758" name="Group 20"/>
          <p:cNvGrpSpPr>
            <a:grpSpLocks/>
          </p:cNvGrpSpPr>
          <p:nvPr/>
        </p:nvGrpSpPr>
        <p:grpSpPr bwMode="auto">
          <a:xfrm>
            <a:off x="1012825" y="2598738"/>
            <a:ext cx="828675" cy="828675"/>
            <a:chOff x="2146300" y="2341563"/>
            <a:chExt cx="828675" cy="828675"/>
          </a:xfrm>
        </p:grpSpPr>
        <p:sp>
          <p:nvSpPr>
            <p:cNvPr id="74766" name="Oval 8"/>
            <p:cNvSpPr>
              <a:spLocks noChangeArrowheads="1"/>
            </p:cNvSpPr>
            <p:nvPr/>
          </p:nvSpPr>
          <p:spPr bwMode="auto">
            <a:xfrm>
              <a:off x="2146300" y="2341563"/>
              <a:ext cx="828675" cy="828675"/>
            </a:xfrm>
            <a:prstGeom prst="ellipse">
              <a:avLst/>
            </a:prstGeom>
            <a:solidFill>
              <a:schemeClr val="accent1"/>
            </a:solidFill>
            <a:ln w="9525">
              <a:solidFill>
                <a:schemeClr val="tx1"/>
              </a:solidFill>
              <a:round/>
              <a:headEnd/>
              <a:tailEnd/>
            </a:ln>
          </p:spPr>
          <p:txBody>
            <a:bodyPr/>
            <a:lstStyle/>
            <a:p>
              <a:endParaRPr lang="en-GB"/>
            </a:p>
          </p:txBody>
        </p:sp>
        <p:pic>
          <p:nvPicPr>
            <p:cNvPr id="74767" name="Picture 2" descr="http://tlcschnauzers.com/images/graphics/dna.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650" y="2474913"/>
              <a:ext cx="598488"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4759" name="Oval 21"/>
          <p:cNvSpPr>
            <a:spLocks noChangeArrowheads="1"/>
          </p:cNvSpPr>
          <p:nvPr/>
        </p:nvSpPr>
        <p:spPr bwMode="auto">
          <a:xfrm>
            <a:off x="2036763" y="2732088"/>
            <a:ext cx="561975" cy="561975"/>
          </a:xfrm>
          <a:prstGeom prst="ellipse">
            <a:avLst/>
          </a:prstGeom>
          <a:solidFill>
            <a:schemeClr val="accent1"/>
          </a:solidFill>
          <a:ln w="38100">
            <a:solidFill>
              <a:schemeClr val="tx1"/>
            </a:solidFill>
            <a:round/>
            <a:headEnd/>
            <a:tailEnd/>
          </a:ln>
        </p:spPr>
        <p:txBody>
          <a:bodyPr/>
          <a:lstStyle/>
          <a:p>
            <a:endParaRPr lang="en-GB"/>
          </a:p>
        </p:txBody>
      </p:sp>
      <p:grpSp>
        <p:nvGrpSpPr>
          <p:cNvPr id="74760" name="Group 36"/>
          <p:cNvGrpSpPr>
            <a:grpSpLocks/>
          </p:cNvGrpSpPr>
          <p:nvPr/>
        </p:nvGrpSpPr>
        <p:grpSpPr bwMode="auto">
          <a:xfrm>
            <a:off x="2768600" y="2744788"/>
            <a:ext cx="1222375" cy="536575"/>
            <a:chOff x="2768601" y="2798013"/>
            <a:chExt cx="1222374" cy="536531"/>
          </a:xfrm>
        </p:grpSpPr>
        <p:sp>
          <p:nvSpPr>
            <p:cNvPr id="74761" name="AutoShape 25"/>
            <p:cNvSpPr>
              <a:spLocks noChangeArrowheads="1"/>
            </p:cNvSpPr>
            <p:nvPr/>
          </p:nvSpPr>
          <p:spPr bwMode="auto">
            <a:xfrm>
              <a:off x="2768601" y="3077369"/>
              <a:ext cx="1222374" cy="257175"/>
            </a:xfrm>
            <a:prstGeom prst="cube">
              <a:avLst>
                <a:gd name="adj" fmla="val 70833"/>
              </a:avLst>
            </a:prstGeom>
            <a:solidFill>
              <a:schemeClr val="accent1"/>
            </a:solidFill>
            <a:ln w="12700">
              <a:solidFill>
                <a:schemeClr val="tx1"/>
              </a:solidFill>
              <a:miter lim="800000"/>
              <a:headEnd type="none" w="sm" len="sm"/>
              <a:tailEnd type="none" w="sm" len="sm"/>
            </a:ln>
          </p:spPr>
          <p:txBody>
            <a:bodyPr wrap="none" anchor="ctr"/>
            <a:lstStyle/>
            <a:p>
              <a:endParaRPr lang="en-GB"/>
            </a:p>
          </p:txBody>
        </p:sp>
        <p:cxnSp>
          <p:nvCxnSpPr>
            <p:cNvPr id="74762" name="Straight Connector 11"/>
            <p:cNvCxnSpPr>
              <a:cxnSpLocks noChangeShapeType="1"/>
            </p:cNvCxnSpPr>
            <p:nvPr/>
          </p:nvCxnSpPr>
          <p:spPr bwMode="auto">
            <a:xfrm rot="5400000">
              <a:off x="3103674" y="3003400"/>
              <a:ext cx="368145" cy="221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cxnSp>
          <p:nvCxnSpPr>
            <p:cNvPr id="74763" name="Straight Connector 11"/>
            <p:cNvCxnSpPr>
              <a:cxnSpLocks noChangeShapeType="1"/>
            </p:cNvCxnSpPr>
            <p:nvPr/>
          </p:nvCxnSpPr>
          <p:spPr bwMode="auto">
            <a:xfrm rot="5400000">
              <a:off x="3220957" y="2970065"/>
              <a:ext cx="344104"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cxnSp>
          <p:nvCxnSpPr>
            <p:cNvPr id="74764" name="Straight Connector 11"/>
            <p:cNvCxnSpPr>
              <a:cxnSpLocks noChangeShapeType="1"/>
            </p:cNvCxnSpPr>
            <p:nvPr/>
          </p:nvCxnSpPr>
          <p:spPr bwMode="auto">
            <a:xfrm rot="5400000">
              <a:off x="3178274" y="3072992"/>
              <a:ext cx="315790" cy="41"/>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cxnSp>
          <p:nvCxnSpPr>
            <p:cNvPr id="74765" name="Straight Connector 11"/>
            <p:cNvCxnSpPr>
              <a:cxnSpLocks noChangeShapeType="1"/>
            </p:cNvCxnSpPr>
            <p:nvPr/>
          </p:nvCxnSpPr>
          <p:spPr bwMode="auto">
            <a:xfrm rot="5400000">
              <a:off x="3264567" y="3043837"/>
              <a:ext cx="342152"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333243711"/>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p:txBody>
          <a:bodyPr/>
          <a:lstStyle/>
          <a:p>
            <a:r>
              <a:rPr lang="en-GB" i="1">
                <a:latin typeface="Georgia" charset="0"/>
              </a:rPr>
              <a:t>De-novo</a:t>
            </a:r>
            <a:r>
              <a:rPr lang="en-GB">
                <a:latin typeface="Georgia" charset="0"/>
              </a:rPr>
              <a:t> Sequencing</a:t>
            </a:r>
          </a:p>
        </p:txBody>
      </p:sp>
      <p:cxnSp>
        <p:nvCxnSpPr>
          <p:cNvPr id="75778" name="Straight Connector 6"/>
          <p:cNvCxnSpPr>
            <a:cxnSpLocks noChangeShapeType="1"/>
          </p:cNvCxnSpPr>
          <p:nvPr/>
        </p:nvCxnSpPr>
        <p:spPr bwMode="auto">
          <a:xfrm>
            <a:off x="1616075" y="2630488"/>
            <a:ext cx="7874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5779" name="Straight Connector 8"/>
          <p:cNvCxnSpPr>
            <a:cxnSpLocks noChangeShapeType="1"/>
          </p:cNvCxnSpPr>
          <p:nvPr/>
        </p:nvCxnSpPr>
        <p:spPr bwMode="auto">
          <a:xfrm>
            <a:off x="1431925" y="2897188"/>
            <a:ext cx="884238"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5780" name="Straight Connector 10"/>
          <p:cNvCxnSpPr>
            <a:cxnSpLocks noChangeShapeType="1"/>
          </p:cNvCxnSpPr>
          <p:nvPr/>
        </p:nvCxnSpPr>
        <p:spPr bwMode="auto">
          <a:xfrm>
            <a:off x="2189163" y="3271838"/>
            <a:ext cx="81915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5781" name="Straight Connector 11"/>
          <p:cNvCxnSpPr>
            <a:cxnSpLocks noChangeShapeType="1"/>
          </p:cNvCxnSpPr>
          <p:nvPr/>
        </p:nvCxnSpPr>
        <p:spPr bwMode="auto">
          <a:xfrm>
            <a:off x="2208213" y="2449513"/>
            <a:ext cx="7969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5782" name="Straight Connector 14"/>
          <p:cNvCxnSpPr>
            <a:cxnSpLocks noChangeShapeType="1"/>
          </p:cNvCxnSpPr>
          <p:nvPr/>
        </p:nvCxnSpPr>
        <p:spPr bwMode="auto">
          <a:xfrm>
            <a:off x="1992313" y="2759075"/>
            <a:ext cx="9398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5783" name="Straight Connector 17"/>
          <p:cNvCxnSpPr>
            <a:cxnSpLocks noChangeShapeType="1"/>
          </p:cNvCxnSpPr>
          <p:nvPr/>
        </p:nvCxnSpPr>
        <p:spPr bwMode="auto">
          <a:xfrm>
            <a:off x="1508125" y="2300288"/>
            <a:ext cx="7874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5784" name="Straight Connector 18"/>
          <p:cNvCxnSpPr>
            <a:cxnSpLocks noChangeShapeType="1"/>
          </p:cNvCxnSpPr>
          <p:nvPr/>
        </p:nvCxnSpPr>
        <p:spPr bwMode="auto">
          <a:xfrm>
            <a:off x="4144963" y="3108325"/>
            <a:ext cx="7874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5785" name="Straight Connector 19"/>
          <p:cNvCxnSpPr>
            <a:cxnSpLocks noChangeShapeType="1"/>
          </p:cNvCxnSpPr>
          <p:nvPr/>
        </p:nvCxnSpPr>
        <p:spPr bwMode="auto">
          <a:xfrm>
            <a:off x="3525838" y="2938463"/>
            <a:ext cx="86995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5786" name="Straight Connector 20"/>
          <p:cNvCxnSpPr>
            <a:cxnSpLocks noChangeShapeType="1"/>
          </p:cNvCxnSpPr>
          <p:nvPr/>
        </p:nvCxnSpPr>
        <p:spPr bwMode="auto">
          <a:xfrm>
            <a:off x="4429125" y="2276475"/>
            <a:ext cx="911225"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5787" name="Straight Connector 21"/>
          <p:cNvCxnSpPr>
            <a:cxnSpLocks noChangeShapeType="1"/>
          </p:cNvCxnSpPr>
          <p:nvPr/>
        </p:nvCxnSpPr>
        <p:spPr bwMode="auto">
          <a:xfrm>
            <a:off x="3581400" y="3368675"/>
            <a:ext cx="9398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5788" name="Straight Connector 22"/>
          <p:cNvCxnSpPr>
            <a:cxnSpLocks noChangeShapeType="1"/>
          </p:cNvCxnSpPr>
          <p:nvPr/>
        </p:nvCxnSpPr>
        <p:spPr bwMode="auto">
          <a:xfrm>
            <a:off x="4325938" y="2803525"/>
            <a:ext cx="9398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5789" name="Straight Connector 24"/>
          <p:cNvCxnSpPr>
            <a:cxnSpLocks noChangeShapeType="1"/>
          </p:cNvCxnSpPr>
          <p:nvPr/>
        </p:nvCxnSpPr>
        <p:spPr bwMode="auto">
          <a:xfrm>
            <a:off x="3743325" y="2452688"/>
            <a:ext cx="7874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5790" name="Straight Connector 25"/>
          <p:cNvCxnSpPr>
            <a:cxnSpLocks noChangeShapeType="1"/>
          </p:cNvCxnSpPr>
          <p:nvPr/>
        </p:nvCxnSpPr>
        <p:spPr bwMode="auto">
          <a:xfrm>
            <a:off x="5965825" y="2935288"/>
            <a:ext cx="7874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5791" name="Straight Connector 27"/>
          <p:cNvCxnSpPr>
            <a:cxnSpLocks noChangeShapeType="1"/>
          </p:cNvCxnSpPr>
          <p:nvPr/>
        </p:nvCxnSpPr>
        <p:spPr bwMode="auto">
          <a:xfrm>
            <a:off x="6229350" y="2362200"/>
            <a:ext cx="989013"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5792" name="Straight Connector 28"/>
          <p:cNvCxnSpPr>
            <a:cxnSpLocks noChangeShapeType="1"/>
          </p:cNvCxnSpPr>
          <p:nvPr/>
        </p:nvCxnSpPr>
        <p:spPr bwMode="auto">
          <a:xfrm>
            <a:off x="6278563" y="2778125"/>
            <a:ext cx="9398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5793" name="Straight Connector 29"/>
          <p:cNvCxnSpPr>
            <a:cxnSpLocks noChangeShapeType="1"/>
          </p:cNvCxnSpPr>
          <p:nvPr/>
        </p:nvCxnSpPr>
        <p:spPr bwMode="auto">
          <a:xfrm>
            <a:off x="5500688" y="3290888"/>
            <a:ext cx="9398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5794" name="Straight Connector 31"/>
          <p:cNvCxnSpPr>
            <a:cxnSpLocks noChangeShapeType="1"/>
          </p:cNvCxnSpPr>
          <p:nvPr/>
        </p:nvCxnSpPr>
        <p:spPr bwMode="auto">
          <a:xfrm>
            <a:off x="5500688" y="2605088"/>
            <a:ext cx="7874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10266" name="Straight Connector 32"/>
          <p:cNvCxnSpPr>
            <a:cxnSpLocks noChangeShapeType="1"/>
          </p:cNvCxnSpPr>
          <p:nvPr/>
        </p:nvCxnSpPr>
        <p:spPr bwMode="auto">
          <a:xfrm>
            <a:off x="1438275" y="4187825"/>
            <a:ext cx="1573213" cy="0"/>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cxnSp>
      <p:cxnSp>
        <p:nvCxnSpPr>
          <p:cNvPr id="10267" name="Straight Connector 37"/>
          <p:cNvCxnSpPr>
            <a:cxnSpLocks noChangeShapeType="1"/>
          </p:cNvCxnSpPr>
          <p:nvPr/>
        </p:nvCxnSpPr>
        <p:spPr bwMode="auto">
          <a:xfrm>
            <a:off x="5495925" y="4187825"/>
            <a:ext cx="1722438" cy="0"/>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cxnSp>
      <p:cxnSp>
        <p:nvCxnSpPr>
          <p:cNvPr id="10268" name="Straight Connector 39"/>
          <p:cNvCxnSpPr>
            <a:cxnSpLocks noChangeShapeType="1"/>
          </p:cNvCxnSpPr>
          <p:nvPr/>
        </p:nvCxnSpPr>
        <p:spPr bwMode="auto">
          <a:xfrm>
            <a:off x="4887913" y="4468813"/>
            <a:ext cx="738187" cy="1587"/>
          </a:xfrm>
          <a:prstGeom prst="line">
            <a:avLst/>
          </a:prstGeom>
          <a:noFill/>
          <a:ln w="57150">
            <a:solidFill>
              <a:srgbClr val="00B050"/>
            </a:solidFill>
            <a:round/>
            <a:headEnd type="triangle" w="med" len="med"/>
            <a:tailEnd/>
          </a:ln>
          <a:extLst>
            <a:ext uri="{909E8E84-426E-40dd-AFC4-6F175D3DCCD1}">
              <a14:hiddenFill xmlns:a14="http://schemas.microsoft.com/office/drawing/2010/main">
                <a:noFill/>
              </a14:hiddenFill>
            </a:ext>
          </a:extLst>
        </p:spPr>
      </p:cxnSp>
      <p:cxnSp>
        <p:nvCxnSpPr>
          <p:cNvPr id="10269" name="Straight Connector 40"/>
          <p:cNvCxnSpPr>
            <a:cxnSpLocks noChangeShapeType="1"/>
          </p:cNvCxnSpPr>
          <p:nvPr/>
        </p:nvCxnSpPr>
        <p:spPr bwMode="auto">
          <a:xfrm>
            <a:off x="1427163" y="5630863"/>
            <a:ext cx="5797550" cy="1587"/>
          </a:xfrm>
          <a:prstGeom prst="line">
            <a:avLst/>
          </a:prstGeom>
          <a:noFill/>
          <a:ln w="57150">
            <a:solidFill>
              <a:srgbClr val="7030A0"/>
            </a:solidFill>
            <a:round/>
            <a:headEnd/>
            <a:tailEnd/>
          </a:ln>
          <a:extLst>
            <a:ext uri="{909E8E84-426E-40dd-AFC4-6F175D3DCCD1}">
              <a14:hiddenFill xmlns:a14="http://schemas.microsoft.com/office/drawing/2010/main">
                <a:noFill/>
              </a14:hiddenFill>
            </a:ext>
          </a:extLst>
        </p:spPr>
      </p:cxnSp>
      <p:sp>
        <p:nvSpPr>
          <p:cNvPr id="10270" name="TextBox 41"/>
          <p:cNvSpPr txBox="1">
            <a:spLocks noChangeArrowheads="1"/>
          </p:cNvSpPr>
          <p:nvPr/>
        </p:nvSpPr>
        <p:spPr bwMode="auto">
          <a:xfrm>
            <a:off x="5965825" y="5227638"/>
            <a:ext cx="2276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Finished sequence</a:t>
            </a:r>
          </a:p>
        </p:txBody>
      </p:sp>
      <p:sp>
        <p:nvSpPr>
          <p:cNvPr id="10271" name="TextBox 42"/>
          <p:cNvSpPr txBox="1">
            <a:spLocks noChangeArrowheads="1"/>
          </p:cNvSpPr>
          <p:nvPr/>
        </p:nvSpPr>
        <p:spPr bwMode="auto">
          <a:xfrm>
            <a:off x="7227888" y="4268788"/>
            <a:ext cx="10144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Gap fill</a:t>
            </a:r>
          </a:p>
        </p:txBody>
      </p:sp>
      <p:sp>
        <p:nvSpPr>
          <p:cNvPr id="10272" name="TextBox 43"/>
          <p:cNvSpPr txBox="1">
            <a:spLocks noChangeArrowheads="1"/>
          </p:cNvSpPr>
          <p:nvPr/>
        </p:nvSpPr>
        <p:spPr bwMode="auto">
          <a:xfrm>
            <a:off x="6794500" y="3687763"/>
            <a:ext cx="1447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b="1"/>
              <a:t>Assemble</a:t>
            </a:r>
          </a:p>
        </p:txBody>
      </p:sp>
      <p:sp>
        <p:nvSpPr>
          <p:cNvPr id="75802" name="TextBox 5"/>
          <p:cNvSpPr txBox="1">
            <a:spLocks noChangeArrowheads="1"/>
          </p:cNvSpPr>
          <p:nvPr/>
        </p:nvSpPr>
        <p:spPr bwMode="auto">
          <a:xfrm>
            <a:off x="5824538" y="1841500"/>
            <a:ext cx="24177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Long shotgun reads</a:t>
            </a:r>
          </a:p>
        </p:txBody>
      </p:sp>
      <p:cxnSp>
        <p:nvCxnSpPr>
          <p:cNvPr id="28" name="Straight Arrow Connector 17"/>
          <p:cNvCxnSpPr>
            <a:cxnSpLocks noChangeShapeType="1"/>
          </p:cNvCxnSpPr>
          <p:nvPr/>
        </p:nvCxnSpPr>
        <p:spPr bwMode="auto">
          <a:xfrm rot="5400000">
            <a:off x="4419601" y="3771900"/>
            <a:ext cx="512762" cy="1587"/>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9" name="Straight Arrow Connector 17"/>
          <p:cNvCxnSpPr>
            <a:cxnSpLocks noChangeShapeType="1"/>
          </p:cNvCxnSpPr>
          <p:nvPr/>
        </p:nvCxnSpPr>
        <p:spPr bwMode="auto">
          <a:xfrm rot="5400000">
            <a:off x="4419601" y="5222875"/>
            <a:ext cx="512762" cy="1587"/>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3" name="Straight Connector 37"/>
          <p:cNvCxnSpPr>
            <a:cxnSpLocks noChangeShapeType="1"/>
          </p:cNvCxnSpPr>
          <p:nvPr/>
        </p:nvCxnSpPr>
        <p:spPr bwMode="auto">
          <a:xfrm>
            <a:off x="3524250" y="4187825"/>
            <a:ext cx="1812925" cy="0"/>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cxnSp>
      <p:cxnSp>
        <p:nvCxnSpPr>
          <p:cNvPr id="36" name="Straight Connector 39"/>
          <p:cNvCxnSpPr>
            <a:cxnSpLocks noChangeShapeType="1"/>
          </p:cNvCxnSpPr>
          <p:nvPr/>
        </p:nvCxnSpPr>
        <p:spPr bwMode="auto">
          <a:xfrm>
            <a:off x="2970213" y="4467225"/>
            <a:ext cx="738187" cy="1588"/>
          </a:xfrm>
          <a:prstGeom prst="line">
            <a:avLst/>
          </a:prstGeom>
          <a:noFill/>
          <a:ln w="57150">
            <a:solidFill>
              <a:srgbClr val="00B050"/>
            </a:solidFill>
            <a:round/>
            <a:headEnd type="triangle" w="med" len="me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76193282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27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26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27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2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27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0" grpId="0"/>
      <p:bldP spid="10271" grpId="0"/>
      <p:bldP spid="10272" grpId="0"/>
    </p:bldLst>
  </p:timing>
</p:sld>
</file>

<file path=ppt/theme/theme1.xml><?xml version="1.0" encoding="utf-8"?>
<a:theme xmlns:a="http://schemas.openxmlformats.org/drawingml/2006/main" name="updated_sanger_logo_template">
  <a:themeElements>
    <a:clrScheme name="Office Theme 2">
      <a:dk1>
        <a:srgbClr val="004869"/>
      </a:dk1>
      <a:lt1>
        <a:srgbClr val="FFFFFF"/>
      </a:lt1>
      <a:dk2>
        <a:srgbClr val="004869"/>
      </a:dk2>
      <a:lt2>
        <a:srgbClr val="8D0017"/>
      </a:lt2>
      <a:accent1>
        <a:srgbClr val="C3001D"/>
      </a:accent1>
      <a:accent2>
        <a:srgbClr val="DDF6A4"/>
      </a:accent2>
      <a:accent3>
        <a:srgbClr val="FFFFFF"/>
      </a:accent3>
      <a:accent4>
        <a:srgbClr val="003C59"/>
      </a:accent4>
      <a:accent5>
        <a:srgbClr val="DEAAAB"/>
      </a:accent5>
      <a:accent6>
        <a:srgbClr val="C8DF94"/>
      </a:accent6>
      <a:hlink>
        <a:srgbClr val="FF7200"/>
      </a:hlink>
      <a:folHlink>
        <a:srgbClr val="CCB376"/>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4869"/>
        </a:dk1>
        <a:lt1>
          <a:srgbClr val="FFFFFF"/>
        </a:lt1>
        <a:dk2>
          <a:srgbClr val="004869"/>
        </a:dk2>
        <a:lt2>
          <a:srgbClr val="8D0017"/>
        </a:lt2>
        <a:accent1>
          <a:srgbClr val="C3001D"/>
        </a:accent1>
        <a:accent2>
          <a:srgbClr val="DDF6A4"/>
        </a:accent2>
        <a:accent3>
          <a:srgbClr val="FFFFFF"/>
        </a:accent3>
        <a:accent4>
          <a:srgbClr val="003C59"/>
        </a:accent4>
        <a:accent5>
          <a:srgbClr val="DEAAAB"/>
        </a:accent5>
        <a:accent6>
          <a:srgbClr val="C8DF94"/>
        </a:accent6>
        <a:hlink>
          <a:srgbClr val="FF7200"/>
        </a:hlink>
        <a:folHlink>
          <a:srgbClr val="CCB37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100421-sanger-template.potx</Template>
  <TotalTime>8104</TotalTime>
  <Words>2232</Words>
  <Application>Microsoft Macintosh PowerPoint</Application>
  <PresentationFormat>On-screen Show (4:3)</PresentationFormat>
  <Paragraphs>439</Paragraphs>
  <Slides>41</Slides>
  <Notes>14</Notes>
  <HiddenSlides>0</HiddenSlides>
  <MMClips>1</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43" baseType="lpstr">
      <vt:lpstr>updated_sanger_logo_template</vt:lpstr>
      <vt:lpstr>Photo Editor Photo</vt:lpstr>
      <vt:lpstr>NGS Bioinformatics Overview</vt:lpstr>
      <vt:lpstr>NGS Bioinformatics Overview</vt:lpstr>
      <vt:lpstr>Capillary Sample Prep</vt:lpstr>
      <vt:lpstr>Next-Generation Sample Prep</vt:lpstr>
      <vt:lpstr>Capillary Sequencing</vt:lpstr>
      <vt:lpstr>Sequencing by Synthesis</vt:lpstr>
      <vt:lpstr>Capillary Reactions</vt:lpstr>
      <vt:lpstr>Next-Generation Reactions</vt:lpstr>
      <vt:lpstr>De-novo Sequencing</vt:lpstr>
      <vt:lpstr>Re-sequencing</vt:lpstr>
      <vt:lpstr>Global Sequencing Progress</vt:lpstr>
      <vt:lpstr>NGS Process</vt:lpstr>
      <vt:lpstr>NGS Bioinformatics Overview</vt:lpstr>
      <vt:lpstr>NGS Workflows</vt:lpstr>
      <vt:lpstr>Resequencing Data Production Workflow</vt:lpstr>
      <vt:lpstr>Resequencing Data Production Workflow</vt:lpstr>
      <vt:lpstr>NGS Bioinformatics Overview</vt:lpstr>
      <vt:lpstr>PowerPoint Presentation</vt:lpstr>
      <vt:lpstr>Raw NGS Data</vt:lpstr>
      <vt:lpstr>Base calling from raw Illumina data</vt:lpstr>
      <vt:lpstr>Raw PacBio data</vt:lpstr>
      <vt:lpstr>Primary NGS Data Formats</vt:lpstr>
      <vt:lpstr>FASTA</vt:lpstr>
      <vt:lpstr>FASTQ</vt:lpstr>
      <vt:lpstr>SAM/BAM Format</vt:lpstr>
      <vt:lpstr>Read Entries in SAM</vt:lpstr>
      <vt:lpstr>Cigar Format</vt:lpstr>
      <vt:lpstr>What is the cigar line?</vt:lpstr>
      <vt:lpstr>Read Group Tag</vt:lpstr>
      <vt:lpstr>1000 Genomes BAM File</vt:lpstr>
      <vt:lpstr>1000 Genomes BAM File</vt:lpstr>
      <vt:lpstr>SAM/BAM Tools</vt:lpstr>
      <vt:lpstr>CRAM</vt:lpstr>
      <vt:lpstr>Reference Based Compression</vt:lpstr>
      <vt:lpstr>CRAM: Reference-based sequence data compression</vt:lpstr>
      <vt:lpstr>Variant Call Format (VCF)</vt:lpstr>
      <vt:lpstr>VCF file structure</vt:lpstr>
      <vt:lpstr>Example VCF – SNPs/indels</vt:lpstr>
      <vt:lpstr>Indexing and compression</vt:lpstr>
      <vt:lpstr>Future formats</vt:lpstr>
      <vt:lpstr>NGS Bioinformatics Overview</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EBI NGS Bioinformatics Overview</dc:title>
  <dc:subject/>
  <dc:creator>Joshua Randall</dc:creator>
  <cp:keywords/>
  <dc:description/>
  <cp:lastModifiedBy>Joshua Randall</cp:lastModifiedBy>
  <cp:revision>116</cp:revision>
  <cp:lastPrinted>2014-10-28T14:49:24Z</cp:lastPrinted>
  <dcterms:created xsi:type="dcterms:W3CDTF">2012-10-13T08:55:51Z</dcterms:created>
  <dcterms:modified xsi:type="dcterms:W3CDTF">2016-04-04T09:40:05Z</dcterms:modified>
  <cp:category/>
</cp:coreProperties>
</file>